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2" r:id="rId4"/>
    <p:sldId id="260" r:id="rId5"/>
    <p:sldId id="263" r:id="rId6"/>
    <p:sldId id="264" r:id="rId7"/>
    <p:sldId id="258" r:id="rId8"/>
    <p:sldId id="267" r:id="rId9"/>
    <p:sldId id="270" r:id="rId10"/>
    <p:sldId id="271" r:id="rId11"/>
    <p:sldId id="277" r:id="rId12"/>
    <p:sldId id="278" r:id="rId13"/>
    <p:sldId id="279" r:id="rId14"/>
    <p:sldId id="274" r:id="rId15"/>
    <p:sldId id="275" r:id="rId16"/>
    <p:sldId id="272" r:id="rId17"/>
    <p:sldId id="280" r:id="rId18"/>
    <p:sldId id="281" r:id="rId19"/>
    <p:sldId id="276" r:id="rId20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0066CC"/>
    <a:srgbClr val="B4B4B4"/>
    <a:srgbClr val="0594FF"/>
    <a:srgbClr val="6758D4"/>
    <a:srgbClr val="4835CB"/>
    <a:srgbClr val="2C2181"/>
    <a:srgbClr val="F8F8FA"/>
    <a:srgbClr val="EFF4FB"/>
    <a:srgbClr val="08A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17" autoAdjust="0"/>
    <p:restoredTop sz="83765" autoAdjust="0"/>
  </p:normalViewPr>
  <p:slideViewPr>
    <p:cSldViewPr>
      <p:cViewPr varScale="1">
        <p:scale>
          <a:sx n="79" d="100"/>
          <a:sy n="79" d="100"/>
        </p:scale>
        <p:origin x="1032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8C812-8629-4CD2-B2E7-780E306E8309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E9C36-EDB9-4E4C-BBD3-6371EDCC9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91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E9C36-EDB9-4E4C-BBD3-6371EDCC93B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099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E9C36-EDB9-4E4C-BBD3-6371EDCC93B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971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E9C36-EDB9-4E4C-BBD3-6371EDCC93B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466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E9C36-EDB9-4E4C-BBD3-6371EDCC93B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454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E9C36-EDB9-4E4C-BBD3-6371EDCC93B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291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E9C36-EDB9-4E4C-BBD3-6371EDCC93B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27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E9C36-EDB9-4E4C-BBD3-6371EDCC93B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641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E9C36-EDB9-4E4C-BBD3-6371EDCC93B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280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E9C36-EDB9-4E4C-BBD3-6371EDCC93B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360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E9C36-EDB9-4E4C-BBD3-6371EDCC93B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1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E9C36-EDB9-4E4C-BBD3-6371EDCC93B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92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E9C36-EDB9-4E4C-BBD3-6371EDCC93B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74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E9C36-EDB9-4E4C-BBD3-6371EDCC93B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327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E9C36-EDB9-4E4C-BBD3-6371EDCC93B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596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E9C36-EDB9-4E4C-BBD3-6371EDCC93B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768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E9C36-EDB9-4E4C-BBD3-6371EDCC93B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390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E9C36-EDB9-4E4C-BBD3-6371EDCC93B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58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E9C36-EDB9-4E4C-BBD3-6371EDCC93B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14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E2E5-9D6E-42A4-AD13-D949E1BDD4A4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A4A-66B0-47FD-93B7-09C604C1F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994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E2E5-9D6E-42A4-AD13-D949E1BDD4A4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A4A-66B0-47FD-93B7-09C604C1F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1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E2E5-9D6E-42A4-AD13-D949E1BDD4A4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A4A-66B0-47FD-93B7-09C604C1F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063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E2E5-9D6E-42A4-AD13-D949E1BDD4A4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A4A-66B0-47FD-93B7-09C604C1F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40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E2E5-9D6E-42A4-AD13-D949E1BDD4A4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A4A-66B0-47FD-93B7-09C604C1F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04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E2E5-9D6E-42A4-AD13-D949E1BDD4A4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A4A-66B0-47FD-93B7-09C604C1F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238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E2E5-9D6E-42A4-AD13-D949E1BDD4A4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A4A-66B0-47FD-93B7-09C604C1F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75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E2E5-9D6E-42A4-AD13-D949E1BDD4A4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A4A-66B0-47FD-93B7-09C604C1F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127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E2E5-9D6E-42A4-AD13-D949E1BDD4A4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A4A-66B0-47FD-93B7-09C604C1F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942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E2E5-9D6E-42A4-AD13-D949E1BDD4A4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A4A-66B0-47FD-93B7-09C604C1F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807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E2E5-9D6E-42A4-AD13-D949E1BDD4A4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A4A-66B0-47FD-93B7-09C604C1F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031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FE2E5-9D6E-42A4-AD13-D949E1BDD4A4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F6A4A-66B0-47FD-93B7-09C604C1F9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17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21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7.svg"/><Relationship Id="rId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687" y="725"/>
            <a:ext cx="3552313" cy="5143500"/>
          </a:xfrm>
          <a:prstGeom prst="rect">
            <a:avLst/>
          </a:prstGeom>
        </p:spPr>
      </p:pic>
      <p:sp>
        <p:nvSpPr>
          <p:cNvPr id="9" name="사각형: 둥근 모서리 19">
            <a:extLst>
              <a:ext uri="{FF2B5EF4-FFF2-40B4-BE49-F238E27FC236}">
                <a16:creationId xmlns:a16="http://schemas.microsoft.com/office/drawing/2014/main" id="{64BE1569-DAC4-4F64-AF06-871FC0EDF17D}"/>
              </a:ext>
            </a:extLst>
          </p:cNvPr>
          <p:cNvSpPr/>
          <p:nvPr/>
        </p:nvSpPr>
        <p:spPr>
          <a:xfrm>
            <a:off x="560993" y="4371950"/>
            <a:ext cx="2780056" cy="394561"/>
          </a:xfrm>
          <a:prstGeom prst="roundRect">
            <a:avLst>
              <a:gd name="adj" fmla="val 17605"/>
            </a:avLst>
          </a:prstGeom>
          <a:noFill/>
        </p:spPr>
        <p:txBody>
          <a:bodyPr wrap="none" anchor="ctr">
            <a:noAutofit/>
          </a:bodyPr>
          <a:lstStyle/>
          <a:p>
            <a:pPr latinLnBrk="1"/>
            <a:r>
              <a:rPr lang="en-US" altLang="ko-KR" sz="160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C4790"/>
                </a:solidFill>
                <a:latin typeface="+mn-ea"/>
              </a:rPr>
              <a:t>2019.03.02</a:t>
            </a:r>
            <a:endParaRPr lang="ko-KR" altLang="en-US" sz="16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0C4790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BDD953-3839-4B5D-9A85-07274E2BF588}"/>
              </a:ext>
            </a:extLst>
          </p:cNvPr>
          <p:cNvSpPr/>
          <p:nvPr/>
        </p:nvSpPr>
        <p:spPr>
          <a:xfrm>
            <a:off x="560993" y="1737798"/>
            <a:ext cx="546175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+mj-ea"/>
                <a:ea typeface="+mj-ea"/>
              </a:rPr>
              <a:t>LibSSH</a:t>
            </a:r>
            <a:r>
              <a:rPr lang="en-US" altLang="ko-KR" sz="30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+mj-ea"/>
                <a:ea typeface="+mj-ea"/>
              </a:rPr>
              <a:t> </a:t>
            </a:r>
            <a:r>
              <a:rPr lang="ko-KR" altLang="en-US" sz="30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+mj-ea"/>
                <a:ea typeface="+mj-ea"/>
              </a:rPr>
              <a:t>관리자 권한 탈취 취약점</a:t>
            </a:r>
          </a:p>
          <a:p>
            <a:r>
              <a:rPr lang="en-US" altLang="ko-KR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+mj-ea"/>
                <a:ea typeface="+mj-ea"/>
              </a:rPr>
              <a:t>(CVE 2018-10933)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650F49-09A7-4E7F-A92F-AB5E50EF9474}"/>
              </a:ext>
            </a:extLst>
          </p:cNvPr>
          <p:cNvSpPr/>
          <p:nvPr/>
        </p:nvSpPr>
        <p:spPr>
          <a:xfrm>
            <a:off x="560993" y="3867894"/>
            <a:ext cx="1625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spc="-7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웹 해킹 연구회 </a:t>
            </a:r>
            <a:r>
              <a:rPr lang="ko-KR" altLang="en-US" sz="1200" spc="-7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정수림</a:t>
            </a:r>
            <a:endParaRPr lang="en-US" altLang="ko-KR" sz="1200" spc="-7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20234-E5CA-421B-8A91-1E444B42D620}"/>
              </a:ext>
            </a:extLst>
          </p:cNvPr>
          <p:cNvSpPr/>
          <p:nvPr/>
        </p:nvSpPr>
        <p:spPr>
          <a:xfrm>
            <a:off x="653381" y="1000789"/>
            <a:ext cx="3432928" cy="268730"/>
          </a:xfrm>
          <a:prstGeom prst="rect">
            <a:avLst/>
          </a:prstGeom>
          <a:solidFill>
            <a:srgbClr val="0C4790"/>
          </a:solidFill>
        </p:spPr>
        <p:txBody>
          <a:bodyPr wrap="none" anchor="ctr">
            <a:noAutofit/>
          </a:bodyPr>
          <a:lstStyle/>
          <a:p>
            <a:pPr algn="ctr" latinLnBrk="1"/>
            <a:r>
              <a:rPr lang="ko-KR" altLang="en-US" sz="13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오픈시큐어랩공개보안세미나</a:t>
            </a:r>
            <a:r>
              <a:rPr lang="en-US" altLang="ko-KR" sz="13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_</a:t>
            </a:r>
            <a:r>
              <a:rPr lang="ko-KR" altLang="en-US" sz="13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3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3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뉴비들</a:t>
            </a:r>
            <a:r>
              <a:rPr lang="ko-KR" altLang="en-US" sz="13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모여라</a:t>
            </a:r>
            <a:r>
              <a:rPr lang="en-US" altLang="ko-KR" sz="13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”</a:t>
            </a:r>
            <a:endParaRPr lang="ko-KR" altLang="en-US" sz="13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843" y="51470"/>
            <a:ext cx="162474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0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A25AAE-934B-4776-882F-8DE70965DF44}"/>
              </a:ext>
            </a:extLst>
          </p:cNvPr>
          <p:cNvSpPr/>
          <p:nvPr/>
        </p:nvSpPr>
        <p:spPr>
          <a:xfrm>
            <a:off x="0" y="1453901"/>
            <a:ext cx="9144000" cy="20905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C802003-3EA8-4014-858E-30766787DB98}"/>
              </a:ext>
            </a:extLst>
          </p:cNvPr>
          <p:cNvGrpSpPr/>
          <p:nvPr/>
        </p:nvGrpSpPr>
        <p:grpSpPr>
          <a:xfrm>
            <a:off x="845991" y="1119836"/>
            <a:ext cx="7416824" cy="3324122"/>
            <a:chOff x="1835696" y="3867894"/>
            <a:chExt cx="5475107" cy="720080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9101A43-81F1-463E-8B7B-1A698B04BA8F}"/>
                </a:ext>
              </a:extLst>
            </p:cNvPr>
            <p:cNvSpPr/>
            <p:nvPr/>
          </p:nvSpPr>
          <p:spPr>
            <a:xfrm>
              <a:off x="1835696" y="3867894"/>
              <a:ext cx="5472608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59701F68-6830-45E5-BE5C-9C68C4835FC2}"/>
                </a:ext>
              </a:extLst>
            </p:cNvPr>
            <p:cNvSpPr/>
            <p:nvPr/>
          </p:nvSpPr>
          <p:spPr>
            <a:xfrm>
              <a:off x="1838195" y="3867894"/>
              <a:ext cx="5472608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72"/>
            <a:ext cx="618528" cy="629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8" y="98745"/>
            <a:ext cx="644548" cy="62693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44318" y="725682"/>
            <a:ext cx="882017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49C055-F1D7-42F7-A82F-F27A76C350BD}"/>
              </a:ext>
            </a:extLst>
          </p:cNvPr>
          <p:cNvSpPr/>
          <p:nvPr/>
        </p:nvSpPr>
        <p:spPr>
          <a:xfrm>
            <a:off x="753589" y="99899"/>
            <a:ext cx="8633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+mn-ea"/>
              </a:rPr>
              <a:t>CHPATER 02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6788" y="298835"/>
            <a:ext cx="2532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Normal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Process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(1/2)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35850" y="83391"/>
            <a:ext cx="9396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취약점 원리</a:t>
            </a:r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id="{A0D21B4B-712A-4DC6-8DC1-8226C7535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0779" y="2258007"/>
            <a:ext cx="74498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1400" dirty="0">
                <a:latin typeface="+mn-ea"/>
                <a:ea typeface="+mn-ea"/>
              </a:rPr>
              <a:t>SSH</a:t>
            </a:r>
          </a:p>
          <a:p>
            <a:pPr algn="ctr"/>
            <a:r>
              <a:rPr lang="en-US" altLang="ko-KR" sz="1400" dirty="0">
                <a:latin typeface="+mn-ea"/>
                <a:ea typeface="+mn-ea"/>
              </a:rPr>
              <a:t>Server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38" name="그래픽 37" descr="랩톱">
            <a:extLst>
              <a:ext uri="{FF2B5EF4-FFF2-40B4-BE49-F238E27FC236}">
                <a16:creationId xmlns:a16="http://schemas.microsoft.com/office/drawing/2014/main" id="{DA826370-B15B-4BD7-A279-91D8FF9503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6212" y="1453901"/>
            <a:ext cx="729319" cy="729319"/>
          </a:xfrm>
          <a:prstGeom prst="rect">
            <a:avLst/>
          </a:prstGeom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6FC19466-11D3-4F53-AD7F-AC901D4F2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370" y="2268826"/>
            <a:ext cx="7510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1400" dirty="0">
                <a:latin typeface="+mn-ea"/>
                <a:ea typeface="+mn-ea"/>
              </a:rPr>
              <a:t>SSH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Client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49" name="그래픽 48" descr="서버">
            <a:extLst>
              <a:ext uri="{FF2B5EF4-FFF2-40B4-BE49-F238E27FC236}">
                <a16:creationId xmlns:a16="http://schemas.microsoft.com/office/drawing/2014/main" id="{7DE75767-482A-4C75-BA62-F389D5AECC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6744" y="1552050"/>
            <a:ext cx="679024" cy="607667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3E28C14-0B6A-4FC8-BC9E-599C36166A17}"/>
              </a:ext>
            </a:extLst>
          </p:cNvPr>
          <p:cNvCxnSpPr>
            <a:cxnSpLocks/>
          </p:cNvCxnSpPr>
          <p:nvPr/>
        </p:nvCxnSpPr>
        <p:spPr>
          <a:xfrm flipH="1">
            <a:off x="2621505" y="1779662"/>
            <a:ext cx="6279" cy="2376264"/>
          </a:xfrm>
          <a:prstGeom prst="line">
            <a:avLst/>
          </a:prstGeom>
          <a:ln w="3810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E6777E8-2FA7-40E2-AF91-062635A276E5}"/>
              </a:ext>
            </a:extLst>
          </p:cNvPr>
          <p:cNvCxnSpPr>
            <a:cxnSpLocks/>
          </p:cNvCxnSpPr>
          <p:nvPr/>
        </p:nvCxnSpPr>
        <p:spPr>
          <a:xfrm>
            <a:off x="6470779" y="1779662"/>
            <a:ext cx="19027" cy="2376264"/>
          </a:xfrm>
          <a:prstGeom prst="line">
            <a:avLst/>
          </a:prstGeom>
          <a:ln w="3810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9C18D79-F088-401C-9958-A67C9C02E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0231" y="1706999"/>
            <a:ext cx="2431813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1200" dirty="0">
                <a:latin typeface="+mn-ea"/>
                <a:ea typeface="+mn-ea"/>
              </a:rPr>
              <a:t>SSH_MSG_USERAUTH_REQUEST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FD05E83-E229-4DF0-B5B4-741C4602A59F}"/>
              </a:ext>
            </a:extLst>
          </p:cNvPr>
          <p:cNvSpPr/>
          <p:nvPr/>
        </p:nvSpPr>
        <p:spPr>
          <a:xfrm>
            <a:off x="3193659" y="1738169"/>
            <a:ext cx="2756682" cy="199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USER ID : @@@@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BC99CC8-039A-469E-9D79-72CB6583D9ED}"/>
              </a:ext>
            </a:extLst>
          </p:cNvPr>
          <p:cNvSpPr txBox="1">
            <a:spLocks noChangeArrowheads="1"/>
          </p:cNvSpPr>
          <p:nvPr/>
        </p:nvSpPr>
        <p:spPr bwMode="auto">
          <a:xfrm rot="20801161">
            <a:off x="2885652" y="2312247"/>
            <a:ext cx="2578186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1200" dirty="0">
                <a:latin typeface="+mn-ea"/>
                <a:ea typeface="+mn-ea"/>
              </a:rPr>
              <a:t>SSH_MSG_USERAUTH_FAILURE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6B97FB3-02D5-4902-8A5C-D2672A4E7C7C}"/>
              </a:ext>
            </a:extLst>
          </p:cNvPr>
          <p:cNvCxnSpPr>
            <a:cxnSpLocks/>
          </p:cNvCxnSpPr>
          <p:nvPr/>
        </p:nvCxnSpPr>
        <p:spPr>
          <a:xfrm flipV="1">
            <a:off x="2646610" y="1974150"/>
            <a:ext cx="3796816" cy="98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319588-CDC1-4F54-A5DC-33D00DF004E5}"/>
              </a:ext>
            </a:extLst>
          </p:cNvPr>
          <p:cNvSpPr/>
          <p:nvPr/>
        </p:nvSpPr>
        <p:spPr>
          <a:xfrm rot="20765708">
            <a:off x="2891050" y="2364139"/>
            <a:ext cx="2239171" cy="217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PASSWORD ?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702BE96-2DA6-427F-BB04-E26AE5F05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5589" y="2698266"/>
            <a:ext cx="239992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1200" dirty="0">
                <a:latin typeface="+mn-ea"/>
                <a:ea typeface="+mn-ea"/>
              </a:rPr>
              <a:t>SSH_MSG_USERAUTH_REQUEST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D2D4363-D314-4073-BDB6-C56B17DD0DAA}"/>
              </a:ext>
            </a:extLst>
          </p:cNvPr>
          <p:cNvSpPr/>
          <p:nvPr/>
        </p:nvSpPr>
        <p:spPr>
          <a:xfrm>
            <a:off x="3823661" y="2743833"/>
            <a:ext cx="2399919" cy="181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PASSWORD : *****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18C619-52FF-49A4-9169-7022AA82545B}"/>
              </a:ext>
            </a:extLst>
          </p:cNvPr>
          <p:cNvCxnSpPr>
            <a:cxnSpLocks/>
          </p:cNvCxnSpPr>
          <p:nvPr/>
        </p:nvCxnSpPr>
        <p:spPr>
          <a:xfrm flipH="1">
            <a:off x="2646610" y="2053780"/>
            <a:ext cx="3792241" cy="8752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D211C44-4FCE-4EE2-9528-64D4B424FBF0}"/>
              </a:ext>
            </a:extLst>
          </p:cNvPr>
          <p:cNvSpPr txBox="1">
            <a:spLocks noChangeArrowheads="1"/>
          </p:cNvSpPr>
          <p:nvPr/>
        </p:nvSpPr>
        <p:spPr bwMode="auto">
          <a:xfrm rot="20703058">
            <a:off x="2829919" y="3267057"/>
            <a:ext cx="2812976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1200" dirty="0">
                <a:latin typeface="+mn-ea"/>
                <a:ea typeface="+mn-ea"/>
              </a:rPr>
              <a:t>SSH2_MSG_USERAUTH_SUCCESS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22065EE-C1B7-4B5F-988D-344BDAD02B9F}"/>
              </a:ext>
            </a:extLst>
          </p:cNvPr>
          <p:cNvSpPr/>
          <p:nvPr/>
        </p:nvSpPr>
        <p:spPr>
          <a:xfrm>
            <a:off x="3330317" y="3796532"/>
            <a:ext cx="2300704" cy="235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접속 승인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5D940E9-4DB4-413A-9103-624264173698}"/>
              </a:ext>
            </a:extLst>
          </p:cNvPr>
          <p:cNvCxnSpPr>
            <a:cxnSpLocks/>
          </p:cNvCxnSpPr>
          <p:nvPr/>
        </p:nvCxnSpPr>
        <p:spPr>
          <a:xfrm flipV="1">
            <a:off x="2646610" y="2932920"/>
            <a:ext cx="3816470" cy="6988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74DD502-56C3-43C4-AADB-1C6026A0AE10}"/>
              </a:ext>
            </a:extLst>
          </p:cNvPr>
          <p:cNvCxnSpPr>
            <a:cxnSpLocks/>
          </p:cNvCxnSpPr>
          <p:nvPr/>
        </p:nvCxnSpPr>
        <p:spPr>
          <a:xfrm flipH="1">
            <a:off x="2637758" y="3003798"/>
            <a:ext cx="3805668" cy="93477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ACF9514-C2F5-44B4-BB95-8F5E980AB732}"/>
              </a:ext>
            </a:extLst>
          </p:cNvPr>
          <p:cNvCxnSpPr>
            <a:cxnSpLocks/>
          </p:cNvCxnSpPr>
          <p:nvPr/>
        </p:nvCxnSpPr>
        <p:spPr>
          <a:xfrm flipV="1">
            <a:off x="2640330" y="4013303"/>
            <a:ext cx="3830449" cy="2236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2360" y="123823"/>
            <a:ext cx="1158340" cy="3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 animBg="1"/>
      <p:bldP spid="83" grpId="0" animBg="1"/>
      <p:bldP spid="84" grpId="0"/>
      <p:bldP spid="85" grpId="0" animBg="1"/>
      <p:bldP spid="86" grpId="0"/>
      <p:bldP spid="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B97CC024-3820-4925-91C0-5B4B833DC49F}"/>
              </a:ext>
            </a:extLst>
          </p:cNvPr>
          <p:cNvSpPr/>
          <p:nvPr/>
        </p:nvSpPr>
        <p:spPr>
          <a:xfrm>
            <a:off x="0" y="1453901"/>
            <a:ext cx="9144000" cy="20905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3C771D4-9A53-4DA2-85C7-83BB82C25007}"/>
              </a:ext>
            </a:extLst>
          </p:cNvPr>
          <p:cNvGrpSpPr/>
          <p:nvPr/>
        </p:nvGrpSpPr>
        <p:grpSpPr>
          <a:xfrm>
            <a:off x="845991" y="1119836"/>
            <a:ext cx="7416824" cy="3324122"/>
            <a:chOff x="1835696" y="3867894"/>
            <a:chExt cx="5475107" cy="72008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32EC9DE-755A-4000-BEB7-244C40091108}"/>
                </a:ext>
              </a:extLst>
            </p:cNvPr>
            <p:cNvSpPr/>
            <p:nvPr/>
          </p:nvSpPr>
          <p:spPr>
            <a:xfrm>
              <a:off x="1835696" y="3867894"/>
              <a:ext cx="5472608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8D8FADD-1EAF-46D3-A1E1-073E1E372872}"/>
                </a:ext>
              </a:extLst>
            </p:cNvPr>
            <p:cNvSpPr/>
            <p:nvPr/>
          </p:nvSpPr>
          <p:spPr>
            <a:xfrm>
              <a:off x="1838195" y="3867894"/>
              <a:ext cx="5472608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72"/>
            <a:ext cx="618528" cy="629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8" y="98745"/>
            <a:ext cx="644548" cy="62693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44318" y="725682"/>
            <a:ext cx="882017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49C055-F1D7-42F7-A82F-F27A76C350BD}"/>
              </a:ext>
            </a:extLst>
          </p:cNvPr>
          <p:cNvSpPr/>
          <p:nvPr/>
        </p:nvSpPr>
        <p:spPr>
          <a:xfrm>
            <a:off x="753589" y="99899"/>
            <a:ext cx="8633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+mn-ea"/>
              </a:rPr>
              <a:t>CHPATER 02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6788" y="298835"/>
            <a:ext cx="2532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Normal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Process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(2/2)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35850" y="83391"/>
            <a:ext cx="9396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취약점 원리</a:t>
            </a: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EF7AA56A-D3A9-4D01-9E8C-382FF863CCC3}"/>
              </a:ext>
            </a:extLst>
          </p:cNvPr>
          <p:cNvSpPr/>
          <p:nvPr/>
        </p:nvSpPr>
        <p:spPr>
          <a:xfrm>
            <a:off x="2676279" y="1816804"/>
            <a:ext cx="3784667" cy="523221"/>
          </a:xfrm>
          <a:prstGeom prst="diamon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altLang="ko-KR" sz="1100" dirty="0">
                <a:solidFill>
                  <a:schemeClr val="tx1"/>
                </a:solidFill>
                <a:latin typeface="+mn-ea"/>
              </a:rPr>
              <a:t>ssh_packet_callback default_packet_handlers()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E9184-C68A-4D58-99C9-AD201526FB82}"/>
              </a:ext>
            </a:extLst>
          </p:cNvPr>
          <p:cNvSpPr/>
          <p:nvPr/>
        </p:nvSpPr>
        <p:spPr>
          <a:xfrm>
            <a:off x="3740523" y="1288554"/>
            <a:ext cx="1662951" cy="3186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ssh_packet_process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()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B3AD4-B54D-4BA8-87FE-F43496651CB6}"/>
              </a:ext>
            </a:extLst>
          </p:cNvPr>
          <p:cNvSpPr/>
          <p:nvPr/>
        </p:nvSpPr>
        <p:spPr>
          <a:xfrm>
            <a:off x="1619669" y="2807915"/>
            <a:ext cx="2304937" cy="2310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auth_password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()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B2D361B-E42E-496B-A9F5-7D2D1C9899D4}"/>
              </a:ext>
            </a:extLst>
          </p:cNvPr>
          <p:cNvSpPr/>
          <p:nvPr/>
        </p:nvSpPr>
        <p:spPr>
          <a:xfrm>
            <a:off x="1618658" y="3233654"/>
            <a:ext cx="2306961" cy="2408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ssh_message_auth_reply_success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()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DD7D9DC-42A0-4FC5-8E14-246780D6741C}"/>
              </a:ext>
            </a:extLst>
          </p:cNvPr>
          <p:cNvSpPr/>
          <p:nvPr/>
        </p:nvSpPr>
        <p:spPr>
          <a:xfrm>
            <a:off x="1616966" y="3666732"/>
            <a:ext cx="2306961" cy="2349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ssh_auth_reply_success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()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ECB941E-3CE4-4453-B029-AE77CB6150F5}"/>
              </a:ext>
            </a:extLst>
          </p:cNvPr>
          <p:cNvSpPr/>
          <p:nvPr/>
        </p:nvSpPr>
        <p:spPr>
          <a:xfrm>
            <a:off x="1616967" y="2358887"/>
            <a:ext cx="2295443" cy="2427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SSH_PACKET_CALLBACK(request)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91715B-46BC-4411-9E70-055C62057F71}"/>
              </a:ext>
            </a:extLst>
          </p:cNvPr>
          <p:cNvSpPr/>
          <p:nvPr/>
        </p:nvSpPr>
        <p:spPr>
          <a:xfrm>
            <a:off x="5251763" y="2396572"/>
            <a:ext cx="2880000" cy="36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SSH_PACKET_CALLBACK(success)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1CF9EBB-91EE-4AA5-A22D-539690F3A3D5}"/>
              </a:ext>
            </a:extLst>
          </p:cNvPr>
          <p:cNvCxnSpPr>
            <a:cxnSpLocks/>
          </p:cNvCxnSpPr>
          <p:nvPr/>
        </p:nvCxnSpPr>
        <p:spPr>
          <a:xfrm>
            <a:off x="4571998" y="1604799"/>
            <a:ext cx="0" cy="211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84CD0CE-3952-4E0F-88F9-0D359E7A3CC6}"/>
              </a:ext>
            </a:extLst>
          </p:cNvPr>
          <p:cNvCxnSpPr>
            <a:cxnSpLocks/>
          </p:cNvCxnSpPr>
          <p:nvPr/>
        </p:nvCxnSpPr>
        <p:spPr>
          <a:xfrm>
            <a:off x="2089064" y="2072763"/>
            <a:ext cx="0" cy="2994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DAD7CE6-5367-4E0A-B06E-59EC455E602F}"/>
              </a:ext>
            </a:extLst>
          </p:cNvPr>
          <p:cNvCxnSpPr>
            <a:cxnSpLocks/>
          </p:cNvCxnSpPr>
          <p:nvPr/>
        </p:nvCxnSpPr>
        <p:spPr>
          <a:xfrm>
            <a:off x="2079619" y="2067798"/>
            <a:ext cx="819667" cy="106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18D7CDF-F55A-40FB-93EB-91E1D6D8E59B}"/>
              </a:ext>
            </a:extLst>
          </p:cNvPr>
          <p:cNvSpPr txBox="1"/>
          <p:nvPr/>
        </p:nvSpPr>
        <p:spPr>
          <a:xfrm>
            <a:off x="2095990" y="1780490"/>
            <a:ext cx="716576" cy="27699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request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D916826-D173-4D27-B97A-B5D9173ECB0E}"/>
              </a:ext>
            </a:extLst>
          </p:cNvPr>
          <p:cNvCxnSpPr>
            <a:cxnSpLocks/>
          </p:cNvCxnSpPr>
          <p:nvPr/>
        </p:nvCxnSpPr>
        <p:spPr>
          <a:xfrm>
            <a:off x="6293838" y="2073838"/>
            <a:ext cx="761004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3AA6AED-6583-4F77-BB72-B30908EBF41C}"/>
              </a:ext>
            </a:extLst>
          </p:cNvPr>
          <p:cNvCxnSpPr>
            <a:cxnSpLocks/>
          </p:cNvCxnSpPr>
          <p:nvPr/>
        </p:nvCxnSpPr>
        <p:spPr>
          <a:xfrm>
            <a:off x="7054842" y="2065612"/>
            <a:ext cx="0" cy="2994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8A8BA13-BDCB-4FB5-8A74-2837B14DDBB0}"/>
              </a:ext>
            </a:extLst>
          </p:cNvPr>
          <p:cNvSpPr txBox="1"/>
          <p:nvPr/>
        </p:nvSpPr>
        <p:spPr>
          <a:xfrm>
            <a:off x="6341031" y="1780490"/>
            <a:ext cx="716575" cy="27699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success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953A44-024A-472F-9ADA-5A6D352C0443}"/>
              </a:ext>
            </a:extLst>
          </p:cNvPr>
          <p:cNvCxnSpPr>
            <a:cxnSpLocks/>
            <a:endCxn id="102" idx="0"/>
          </p:cNvCxnSpPr>
          <p:nvPr/>
        </p:nvCxnSpPr>
        <p:spPr>
          <a:xfrm>
            <a:off x="2776886" y="2611316"/>
            <a:ext cx="0" cy="1858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1B6917E-048A-41A5-9524-B589BD0B487E}"/>
              </a:ext>
            </a:extLst>
          </p:cNvPr>
          <p:cNvSpPr/>
          <p:nvPr/>
        </p:nvSpPr>
        <p:spPr>
          <a:xfrm>
            <a:off x="1615945" y="2355357"/>
            <a:ext cx="2303576" cy="2472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ID or Password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인증 단계 확인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6D952A8-FE86-4F56-BF49-C61F3AA8A42D}"/>
              </a:ext>
            </a:extLst>
          </p:cNvPr>
          <p:cNvSpPr/>
          <p:nvPr/>
        </p:nvSpPr>
        <p:spPr>
          <a:xfrm>
            <a:off x="3742215" y="1278061"/>
            <a:ext cx="1659569" cy="3279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요청 된 패킷 유형 확인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83FE1E4-9161-4163-95A4-7D46FAA221E2}"/>
              </a:ext>
            </a:extLst>
          </p:cNvPr>
          <p:cNvSpPr/>
          <p:nvPr/>
        </p:nvSpPr>
        <p:spPr>
          <a:xfrm>
            <a:off x="1616966" y="2797175"/>
            <a:ext cx="2319839" cy="246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비밀번호 확인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AFFC162E-773A-417C-817F-2154ABC2B5F3}"/>
              </a:ext>
            </a:extLst>
          </p:cNvPr>
          <p:cNvCxnSpPr>
            <a:cxnSpLocks/>
            <a:stCxn id="13" idx="2"/>
            <a:endCxn id="112" idx="0"/>
          </p:cNvCxnSpPr>
          <p:nvPr/>
        </p:nvCxnSpPr>
        <p:spPr>
          <a:xfrm flipH="1">
            <a:off x="2770447" y="3038925"/>
            <a:ext cx="1691" cy="1947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AC7D5A5-4EDE-4D88-9BC1-B62B1687C120}"/>
              </a:ext>
            </a:extLst>
          </p:cNvPr>
          <p:cNvCxnSpPr>
            <a:cxnSpLocks/>
            <a:stCxn id="112" idx="2"/>
            <a:endCxn id="113" idx="0"/>
          </p:cNvCxnSpPr>
          <p:nvPr/>
        </p:nvCxnSpPr>
        <p:spPr>
          <a:xfrm flipH="1">
            <a:off x="2770359" y="3475645"/>
            <a:ext cx="88" cy="1890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16EAFD0-823D-408F-9FF1-417F12F231F1}"/>
              </a:ext>
            </a:extLst>
          </p:cNvPr>
          <p:cNvSpPr/>
          <p:nvPr/>
        </p:nvSpPr>
        <p:spPr>
          <a:xfrm>
            <a:off x="1616966" y="3233655"/>
            <a:ext cx="2306961" cy="2419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인증 성공 메시지 생성  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5362A37-1487-4572-B174-821B9A4DA0FF}"/>
              </a:ext>
            </a:extLst>
          </p:cNvPr>
          <p:cNvSpPr/>
          <p:nvPr/>
        </p:nvSpPr>
        <p:spPr>
          <a:xfrm>
            <a:off x="1615945" y="3664664"/>
            <a:ext cx="2308827" cy="23494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인증 성공 상태로 변환</a:t>
            </a: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id="{9CA8B6C2-80A0-4F04-BB3B-F5B7C519E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029" y="1758374"/>
            <a:ext cx="807979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1200" dirty="0">
                <a:latin typeface="+mn-ea"/>
                <a:ea typeface="+mn-ea"/>
              </a:rPr>
              <a:t>SSH Server</a:t>
            </a:r>
            <a:endParaRPr lang="ko-KR" altLang="en-US" sz="1200" dirty="0">
              <a:latin typeface="+mn-ea"/>
              <a:ea typeface="+mn-ea"/>
            </a:endParaRPr>
          </a:p>
        </p:txBody>
      </p:sp>
      <p:pic>
        <p:nvPicPr>
          <p:cNvPr id="46" name="그래픽 45" descr="서버">
            <a:extLst>
              <a:ext uri="{FF2B5EF4-FFF2-40B4-BE49-F238E27FC236}">
                <a16:creationId xmlns:a16="http://schemas.microsoft.com/office/drawing/2014/main" id="{9A0341C5-213E-4A9D-B826-72CCA6BADB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732" y="1216190"/>
            <a:ext cx="716574" cy="641271"/>
          </a:xfrm>
          <a:prstGeom prst="rect">
            <a:avLst/>
          </a:prstGeom>
        </p:spPr>
      </p:pic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376CD9BA-5A7A-4587-979B-B1A3E4A8D054}"/>
              </a:ext>
            </a:extLst>
          </p:cNvPr>
          <p:cNvSpPr/>
          <p:nvPr/>
        </p:nvSpPr>
        <p:spPr>
          <a:xfrm>
            <a:off x="2672894" y="1816492"/>
            <a:ext cx="3784667" cy="523221"/>
          </a:xfrm>
          <a:prstGeom prst="diamon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+mn-ea"/>
              </a:rPr>
              <a:t>패킷 처리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360" y="123823"/>
            <a:ext cx="1158340" cy="3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40" grpId="0" animBg="1"/>
      <p:bldP spid="41" grpId="0" animBg="1"/>
      <p:bldP spid="42" grpId="0" animBg="1"/>
      <p:bldP spid="52" grpId="0" animBg="1"/>
      <p:bldP spid="62" grpId="0" animBg="1"/>
      <p:bldP spid="62" grpId="1" animBg="1"/>
      <p:bldP spid="98" grpId="0" animBg="1"/>
      <p:bldP spid="99" grpId="0" animBg="1"/>
      <p:bldP spid="102" grpId="0" animBg="1"/>
      <p:bldP spid="112" grpId="0" animBg="1"/>
      <p:bldP spid="113" grpId="0" animBg="1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A25AAE-934B-4776-882F-8DE70965DF44}"/>
              </a:ext>
            </a:extLst>
          </p:cNvPr>
          <p:cNvSpPr/>
          <p:nvPr/>
        </p:nvSpPr>
        <p:spPr>
          <a:xfrm>
            <a:off x="0" y="1453901"/>
            <a:ext cx="9144000" cy="20905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C82555F-ABF2-4AC7-B39F-37E2946701E2}"/>
              </a:ext>
            </a:extLst>
          </p:cNvPr>
          <p:cNvGrpSpPr/>
          <p:nvPr/>
        </p:nvGrpSpPr>
        <p:grpSpPr>
          <a:xfrm>
            <a:off x="845991" y="1119836"/>
            <a:ext cx="7416824" cy="3324122"/>
            <a:chOff x="1835696" y="3867894"/>
            <a:chExt cx="5475107" cy="72008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DBD5FC5-ED0D-49E7-A24F-5B195DF4DDC5}"/>
                </a:ext>
              </a:extLst>
            </p:cNvPr>
            <p:cNvSpPr/>
            <p:nvPr/>
          </p:nvSpPr>
          <p:spPr>
            <a:xfrm>
              <a:off x="1835696" y="3867894"/>
              <a:ext cx="5472608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8E1DCC3-723C-466D-A82F-986F473DD1ED}"/>
                </a:ext>
              </a:extLst>
            </p:cNvPr>
            <p:cNvSpPr/>
            <p:nvPr/>
          </p:nvSpPr>
          <p:spPr>
            <a:xfrm>
              <a:off x="1838195" y="3867894"/>
              <a:ext cx="5472608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72"/>
            <a:ext cx="618528" cy="629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8" y="98745"/>
            <a:ext cx="644548" cy="62693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44318" y="725682"/>
            <a:ext cx="882017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49C055-F1D7-42F7-A82F-F27A76C350BD}"/>
              </a:ext>
            </a:extLst>
          </p:cNvPr>
          <p:cNvSpPr/>
          <p:nvPr/>
        </p:nvSpPr>
        <p:spPr>
          <a:xfrm>
            <a:off x="753589" y="99899"/>
            <a:ext cx="8633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+mn-ea"/>
              </a:rPr>
              <a:t>CHPATER 02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35850" y="83391"/>
            <a:ext cx="9396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취약점 원리</a:t>
            </a: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EAE8FBDA-D883-4927-B44D-91A642462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2490" y="2675484"/>
            <a:ext cx="74498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1400" dirty="0">
                <a:latin typeface="+mn-ea"/>
                <a:ea typeface="+mn-ea"/>
              </a:rPr>
              <a:t>SSH</a:t>
            </a:r>
          </a:p>
          <a:p>
            <a:pPr algn="ctr"/>
            <a:r>
              <a:rPr lang="en-US" altLang="ko-KR" sz="1400" dirty="0">
                <a:latin typeface="+mn-ea"/>
                <a:ea typeface="+mn-ea"/>
              </a:rPr>
              <a:t>Server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28" name="그래픽 27" descr="랩톱">
            <a:extLst>
              <a:ext uri="{FF2B5EF4-FFF2-40B4-BE49-F238E27FC236}">
                <a16:creationId xmlns:a16="http://schemas.microsoft.com/office/drawing/2014/main" id="{FBEC3DCE-7897-4ED4-AB97-94A7C73A76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4941" y="1871378"/>
            <a:ext cx="729319" cy="729319"/>
          </a:xfrm>
          <a:prstGeom prst="rect">
            <a:avLst/>
          </a:prstGeom>
        </p:spPr>
      </p:pic>
      <p:sp>
        <p:nvSpPr>
          <p:cNvPr id="36" name="TextBox 9">
            <a:extLst>
              <a:ext uri="{FF2B5EF4-FFF2-40B4-BE49-F238E27FC236}">
                <a16:creationId xmlns:a16="http://schemas.microsoft.com/office/drawing/2014/main" id="{DE807E38-8ED0-459F-AB5E-AA131E36E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4099" y="2685316"/>
            <a:ext cx="7510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1400" dirty="0">
                <a:latin typeface="+mn-ea"/>
                <a:ea typeface="+mn-ea"/>
              </a:rPr>
              <a:t>SSH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Client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37" name="그래픽 36" descr="서버">
            <a:extLst>
              <a:ext uri="{FF2B5EF4-FFF2-40B4-BE49-F238E27FC236}">
                <a16:creationId xmlns:a16="http://schemas.microsoft.com/office/drawing/2014/main" id="{23E2F040-F5DA-42BB-89DD-CD15A2B80E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5473" y="1969527"/>
            <a:ext cx="679024" cy="607667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52B7219-62ED-4EE9-ABF1-899AEC1CF611}"/>
              </a:ext>
            </a:extLst>
          </p:cNvPr>
          <p:cNvCxnSpPr>
            <a:cxnSpLocks/>
          </p:cNvCxnSpPr>
          <p:nvPr/>
        </p:nvCxnSpPr>
        <p:spPr>
          <a:xfrm>
            <a:off x="2686513" y="2197139"/>
            <a:ext cx="0" cy="2016224"/>
          </a:xfrm>
          <a:prstGeom prst="line">
            <a:avLst/>
          </a:prstGeom>
          <a:ln w="3810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F9B7C59-A2DA-4D0D-9C25-12671B290217}"/>
              </a:ext>
            </a:extLst>
          </p:cNvPr>
          <p:cNvCxnSpPr>
            <a:cxnSpLocks/>
          </p:cNvCxnSpPr>
          <p:nvPr/>
        </p:nvCxnSpPr>
        <p:spPr>
          <a:xfrm>
            <a:off x="2699792" y="3730424"/>
            <a:ext cx="3816424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61439CD-966C-4507-A234-6ED69127C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8353" y="2561876"/>
            <a:ext cx="2477079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1200" dirty="0">
                <a:latin typeface="+mn-ea"/>
                <a:ea typeface="+mn-ea"/>
              </a:rPr>
              <a:t>SSH2_MSG_USERAUTH_REQUEST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9061EB-0B05-4DA6-8F82-B8C9D42FA758}"/>
              </a:ext>
            </a:extLst>
          </p:cNvPr>
          <p:cNvCxnSpPr>
            <a:cxnSpLocks/>
          </p:cNvCxnSpPr>
          <p:nvPr/>
        </p:nvCxnSpPr>
        <p:spPr>
          <a:xfrm>
            <a:off x="2699792" y="2884822"/>
            <a:ext cx="381642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3364E07-4F89-4F52-9367-F335092CF820}"/>
              </a:ext>
            </a:extLst>
          </p:cNvPr>
          <p:cNvSpPr/>
          <p:nvPr/>
        </p:nvSpPr>
        <p:spPr>
          <a:xfrm>
            <a:off x="3380590" y="3398525"/>
            <a:ext cx="2300704" cy="356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접속 승인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A6F335-3D22-4B64-99C9-243EBBAFA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4899" y="2560318"/>
            <a:ext cx="3488147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FF0000"/>
                </a:solidFill>
                <a:latin typeface="+mn-ea"/>
                <a:ea typeface="+mn-ea"/>
              </a:rPr>
              <a:t>SSH2_MSG_USERAUTH_SUCCESS</a:t>
            </a:r>
            <a:endParaRPr lang="ko-KR" altLang="en-US" sz="12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48F85E8-CB32-4A9A-8645-3A897E348EBF}"/>
              </a:ext>
            </a:extLst>
          </p:cNvPr>
          <p:cNvCxnSpPr>
            <a:cxnSpLocks/>
          </p:cNvCxnSpPr>
          <p:nvPr/>
        </p:nvCxnSpPr>
        <p:spPr>
          <a:xfrm>
            <a:off x="6528392" y="2190592"/>
            <a:ext cx="0" cy="2016224"/>
          </a:xfrm>
          <a:prstGeom prst="line">
            <a:avLst/>
          </a:prstGeom>
          <a:ln w="3810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7">
            <a:extLst>
              <a:ext uri="{FF2B5EF4-FFF2-40B4-BE49-F238E27FC236}">
                <a16:creationId xmlns:a16="http://schemas.microsoft.com/office/drawing/2014/main" id="{A23C84CA-D7E8-43E1-9669-F91E93E61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964" y="1302016"/>
            <a:ext cx="5245403" cy="65383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  <a:latin typeface="+mn-ea"/>
                <a:ea typeface="+mn-ea"/>
              </a:rPr>
              <a:t>SSH2_MSG_USERAUTH_SUCCESS </a:t>
            </a:r>
            <a:r>
              <a:rPr lang="ko-KR" altLang="en-US" sz="1300" dirty="0">
                <a:latin typeface="+mn-ea"/>
                <a:ea typeface="+mn-ea"/>
              </a:rPr>
              <a:t>메시지는 클라이언트 </a:t>
            </a:r>
            <a:br>
              <a:rPr lang="en-US" altLang="ko-KR" sz="1300" dirty="0">
                <a:latin typeface="+mn-ea"/>
                <a:ea typeface="+mn-ea"/>
              </a:rPr>
            </a:br>
            <a:r>
              <a:rPr lang="ko-KR" altLang="en-US" sz="1300" dirty="0">
                <a:latin typeface="+mn-ea"/>
                <a:ea typeface="+mn-ea"/>
              </a:rPr>
              <a:t>측에서만 처리되어야 하나 서버에서도 실행되어 문제 발생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66788" y="298835"/>
            <a:ext cx="2603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CVE 2018-10933 (1/2)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2360" y="123823"/>
            <a:ext cx="1158340" cy="3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0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3" grpId="0"/>
      <p:bldP spid="56" grpId="0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8506ACB5-464A-417C-B601-D21A0729F2BD}"/>
              </a:ext>
            </a:extLst>
          </p:cNvPr>
          <p:cNvSpPr/>
          <p:nvPr/>
        </p:nvSpPr>
        <p:spPr>
          <a:xfrm>
            <a:off x="0" y="1453901"/>
            <a:ext cx="9144000" cy="20905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6445DBD-B1B3-46B1-803F-0C5BE3FEF8F2}"/>
              </a:ext>
            </a:extLst>
          </p:cNvPr>
          <p:cNvGrpSpPr/>
          <p:nvPr/>
        </p:nvGrpSpPr>
        <p:grpSpPr>
          <a:xfrm>
            <a:off x="845991" y="1119836"/>
            <a:ext cx="7416824" cy="3324122"/>
            <a:chOff x="1835696" y="3867894"/>
            <a:chExt cx="5475107" cy="720080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6FA63BD-FA78-41CB-B729-C7513B41FD3E}"/>
                </a:ext>
              </a:extLst>
            </p:cNvPr>
            <p:cNvSpPr/>
            <p:nvPr/>
          </p:nvSpPr>
          <p:spPr>
            <a:xfrm>
              <a:off x="1835696" y="3867894"/>
              <a:ext cx="5472608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6D33BB4-A17D-4512-9F3B-4C6F828D41B4}"/>
                </a:ext>
              </a:extLst>
            </p:cNvPr>
            <p:cNvSpPr/>
            <p:nvPr/>
          </p:nvSpPr>
          <p:spPr>
            <a:xfrm>
              <a:off x="1838195" y="3867894"/>
              <a:ext cx="5472608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72"/>
            <a:ext cx="618528" cy="629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8" y="98745"/>
            <a:ext cx="644548" cy="62693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44318" y="725682"/>
            <a:ext cx="882017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49C055-F1D7-42F7-A82F-F27A76C350BD}"/>
              </a:ext>
            </a:extLst>
          </p:cNvPr>
          <p:cNvSpPr/>
          <p:nvPr/>
        </p:nvSpPr>
        <p:spPr>
          <a:xfrm>
            <a:off x="753589" y="99899"/>
            <a:ext cx="8633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+mn-ea"/>
              </a:rPr>
              <a:t>CHPATER 02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35850" y="83391"/>
            <a:ext cx="9396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</a:rPr>
              <a:t>취약점 원리</a:t>
            </a: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6CD9985-442D-4FDD-ABE0-17C78AA81AF5}"/>
              </a:ext>
            </a:extLst>
          </p:cNvPr>
          <p:cNvSpPr/>
          <p:nvPr/>
        </p:nvSpPr>
        <p:spPr>
          <a:xfrm>
            <a:off x="2676279" y="1816804"/>
            <a:ext cx="3784667" cy="523221"/>
          </a:xfrm>
          <a:prstGeom prst="diamon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altLang="ko-KR" sz="1100" dirty="0">
                <a:solidFill>
                  <a:schemeClr val="tx1"/>
                </a:solidFill>
                <a:latin typeface="+mn-ea"/>
              </a:rPr>
              <a:t>ssh_packet_callback default_packet_handlers()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E972D61-5021-48BB-AF2C-3F0E8646949D}"/>
              </a:ext>
            </a:extLst>
          </p:cNvPr>
          <p:cNvSpPr/>
          <p:nvPr/>
        </p:nvSpPr>
        <p:spPr>
          <a:xfrm>
            <a:off x="3740523" y="1288554"/>
            <a:ext cx="1662951" cy="3186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ssh_packet_process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()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755EF0-BAC5-4825-99E3-1EF25AA5E127}"/>
              </a:ext>
            </a:extLst>
          </p:cNvPr>
          <p:cNvSpPr/>
          <p:nvPr/>
        </p:nvSpPr>
        <p:spPr>
          <a:xfrm>
            <a:off x="5176288" y="2344737"/>
            <a:ext cx="2617816" cy="2427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SSH_PACKET_CALLBACK(success)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E8B3E19-79D5-4EF2-B43C-0A19C99A426C}"/>
              </a:ext>
            </a:extLst>
          </p:cNvPr>
          <p:cNvCxnSpPr>
            <a:cxnSpLocks/>
          </p:cNvCxnSpPr>
          <p:nvPr/>
        </p:nvCxnSpPr>
        <p:spPr>
          <a:xfrm>
            <a:off x="4571998" y="1604799"/>
            <a:ext cx="0" cy="211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E80A15-018F-4C37-9B5F-A0DADBAC2D5E}"/>
              </a:ext>
            </a:extLst>
          </p:cNvPr>
          <p:cNvCxnSpPr>
            <a:cxnSpLocks/>
          </p:cNvCxnSpPr>
          <p:nvPr/>
        </p:nvCxnSpPr>
        <p:spPr>
          <a:xfrm>
            <a:off x="2086390" y="2072763"/>
            <a:ext cx="0" cy="2994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0A5CDD-57C1-4E6F-BC8A-37675C3B214F}"/>
              </a:ext>
            </a:extLst>
          </p:cNvPr>
          <p:cNvCxnSpPr>
            <a:cxnSpLocks/>
          </p:cNvCxnSpPr>
          <p:nvPr/>
        </p:nvCxnSpPr>
        <p:spPr>
          <a:xfrm>
            <a:off x="2086390" y="2078414"/>
            <a:ext cx="8128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A7FE627-3069-48BA-B70A-C42A9AB731D9}"/>
              </a:ext>
            </a:extLst>
          </p:cNvPr>
          <p:cNvSpPr txBox="1"/>
          <p:nvPr/>
        </p:nvSpPr>
        <p:spPr>
          <a:xfrm>
            <a:off x="2083794" y="1777607"/>
            <a:ext cx="716576" cy="27699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request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3CB6497-2C46-4E2B-A07B-77EBD7B55BA8}"/>
              </a:ext>
            </a:extLst>
          </p:cNvPr>
          <p:cNvCxnSpPr>
            <a:cxnSpLocks/>
          </p:cNvCxnSpPr>
          <p:nvPr/>
        </p:nvCxnSpPr>
        <p:spPr>
          <a:xfrm>
            <a:off x="7054842" y="2065612"/>
            <a:ext cx="0" cy="2791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ACD0295-5F52-46C7-B682-69345181AFB9}"/>
              </a:ext>
            </a:extLst>
          </p:cNvPr>
          <p:cNvSpPr txBox="1"/>
          <p:nvPr/>
        </p:nvSpPr>
        <p:spPr>
          <a:xfrm>
            <a:off x="6396221" y="1771919"/>
            <a:ext cx="716575" cy="27699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success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3A404FF-11FF-4E4F-BCA2-161DC21B4CC7}"/>
              </a:ext>
            </a:extLst>
          </p:cNvPr>
          <p:cNvSpPr/>
          <p:nvPr/>
        </p:nvSpPr>
        <p:spPr>
          <a:xfrm>
            <a:off x="3742215" y="1278061"/>
            <a:ext cx="1659569" cy="3279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요청 된 패킷 유형 확인</a:t>
            </a:r>
          </a:p>
        </p:txBody>
      </p:sp>
      <p:sp>
        <p:nvSpPr>
          <p:cNvPr id="53" name="TextBox 12">
            <a:extLst>
              <a:ext uri="{FF2B5EF4-FFF2-40B4-BE49-F238E27FC236}">
                <a16:creationId xmlns:a16="http://schemas.microsoft.com/office/drawing/2014/main" id="{BB5DBB57-C738-4B8E-923B-6D4A31D48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029" y="1811153"/>
            <a:ext cx="807979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1200" dirty="0">
                <a:latin typeface="+mn-ea"/>
                <a:ea typeface="+mn-ea"/>
              </a:rPr>
              <a:t>SSH Server</a:t>
            </a:r>
            <a:endParaRPr lang="ko-KR" altLang="en-US" sz="1200" dirty="0">
              <a:latin typeface="+mn-ea"/>
              <a:ea typeface="+mn-ea"/>
            </a:endParaRPr>
          </a:p>
        </p:txBody>
      </p:sp>
      <p:pic>
        <p:nvPicPr>
          <p:cNvPr id="54" name="그래픽 53" descr="서버">
            <a:extLst>
              <a:ext uri="{FF2B5EF4-FFF2-40B4-BE49-F238E27FC236}">
                <a16:creationId xmlns:a16="http://schemas.microsoft.com/office/drawing/2014/main" id="{96ADA0C3-8FCB-4BBA-A049-837EA7FCC3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732" y="1216190"/>
            <a:ext cx="716574" cy="641271"/>
          </a:xfrm>
          <a:prstGeom prst="rect">
            <a:avLst/>
          </a:prstGeom>
        </p:spPr>
      </p:pic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09D4D473-9562-4524-863E-ECBC4C702BD7}"/>
              </a:ext>
            </a:extLst>
          </p:cNvPr>
          <p:cNvSpPr/>
          <p:nvPr/>
        </p:nvSpPr>
        <p:spPr>
          <a:xfrm>
            <a:off x="2672893" y="1810994"/>
            <a:ext cx="3784667" cy="523221"/>
          </a:xfrm>
          <a:prstGeom prst="diamon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  <a:latin typeface="+mn-ea"/>
              </a:rPr>
              <a:t>패킷 처리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85209E7-E098-40EB-BE37-B70DB87DDCA7}"/>
              </a:ext>
            </a:extLst>
          </p:cNvPr>
          <p:cNvSpPr/>
          <p:nvPr/>
        </p:nvSpPr>
        <p:spPr>
          <a:xfrm>
            <a:off x="5176288" y="2348148"/>
            <a:ext cx="2617816" cy="2427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인증 성공 상태로 변환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66788" y="298835"/>
            <a:ext cx="2603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CVE 2018-10933 (2/2)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360" y="123823"/>
            <a:ext cx="1158340" cy="359695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E004A39-6A06-4014-987B-514C4CF031AB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6460946" y="2072765"/>
            <a:ext cx="600250" cy="56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73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7" grpId="0" animBg="1"/>
      <p:bldP spid="41" grpId="0" animBg="1"/>
      <p:bldP spid="41" grpId="1" animBg="1"/>
      <p:bldP spid="44" grpId="0" animBg="1"/>
      <p:bldP spid="47" grpId="0" animBg="1"/>
      <p:bldP spid="55" grpId="0" animBg="1"/>
      <p:bldP spid="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3F3CBCB-4D9B-445D-A8F7-A97807A56DA9}"/>
              </a:ext>
            </a:extLst>
          </p:cNvPr>
          <p:cNvSpPr/>
          <p:nvPr/>
        </p:nvSpPr>
        <p:spPr>
          <a:xfrm>
            <a:off x="0" y="1453901"/>
            <a:ext cx="9144000" cy="20905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26" name="Picture 2" descr="C:\Users\A3-SDT\Desktop\그림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5" r="-80" b="15074"/>
          <a:stretch/>
        </p:blipFill>
        <p:spPr bwMode="auto">
          <a:xfrm>
            <a:off x="0" y="1360295"/>
            <a:ext cx="3374146" cy="380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2" y="2961180"/>
            <a:ext cx="2243621" cy="21823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368" y="0"/>
            <a:ext cx="1259632" cy="12357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1319" y="123478"/>
            <a:ext cx="1160530" cy="3600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49C055-F1D7-42F7-A82F-F27A76C350BD}"/>
              </a:ext>
            </a:extLst>
          </p:cNvPr>
          <p:cNvSpPr/>
          <p:nvPr/>
        </p:nvSpPr>
        <p:spPr>
          <a:xfrm>
            <a:off x="3743300" y="1882446"/>
            <a:ext cx="1657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2000" b="1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+mj-ea"/>
                <a:ea typeface="+mj-ea"/>
              </a:rPr>
              <a:t>CHPATER 03 </a:t>
            </a:r>
            <a:endParaRPr lang="ko-KR" altLang="en-US" sz="2000" b="1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06936" y="2603992"/>
            <a:ext cx="1930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취약점 시연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83E864F-1ACA-4B80-9DDF-0E1178F79EE9}"/>
              </a:ext>
            </a:extLst>
          </p:cNvPr>
          <p:cNvCxnSpPr/>
          <p:nvPr/>
        </p:nvCxnSpPr>
        <p:spPr>
          <a:xfrm>
            <a:off x="3491880" y="2385844"/>
            <a:ext cx="2160240" cy="1"/>
          </a:xfrm>
          <a:prstGeom prst="line">
            <a:avLst/>
          </a:prstGeom>
          <a:ln w="22225" cap="rnd">
            <a:gradFill>
              <a:gsLst>
                <a:gs pos="45000">
                  <a:srgbClr val="4339CA"/>
                </a:gs>
                <a:gs pos="48000">
                  <a:srgbClr val="056CC1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574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72"/>
            <a:ext cx="618528" cy="629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8" y="98745"/>
            <a:ext cx="644548" cy="62693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44318" y="725682"/>
            <a:ext cx="882017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49C055-F1D7-42F7-A82F-F27A76C350BD}"/>
              </a:ext>
            </a:extLst>
          </p:cNvPr>
          <p:cNvSpPr/>
          <p:nvPr/>
        </p:nvSpPr>
        <p:spPr>
          <a:xfrm>
            <a:off x="753589" y="99899"/>
            <a:ext cx="827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+mn-ea"/>
              </a:rPr>
              <a:t>CHPATER 03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6788" y="298835"/>
            <a:ext cx="646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35850" y="83391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시연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360" y="123823"/>
            <a:ext cx="1158340" cy="359695"/>
          </a:xfrm>
          <a:prstGeom prst="rect">
            <a:avLst/>
          </a:prstGeom>
        </p:spPr>
      </p:pic>
      <p:pic>
        <p:nvPicPr>
          <p:cNvPr id="1026" name="Picture 2" descr="demo png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709" y="2030867"/>
            <a:ext cx="1763388" cy="141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026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0D6A56-98BB-4F74-AE2F-A86C9B2AA3E9}"/>
              </a:ext>
            </a:extLst>
          </p:cNvPr>
          <p:cNvSpPr/>
          <p:nvPr/>
        </p:nvSpPr>
        <p:spPr>
          <a:xfrm>
            <a:off x="0" y="1453901"/>
            <a:ext cx="9144000" cy="20905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A3-SDT\Desktop\그림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5" r="-80" b="15074"/>
          <a:stretch/>
        </p:blipFill>
        <p:spPr bwMode="auto">
          <a:xfrm>
            <a:off x="0" y="1338863"/>
            <a:ext cx="3374146" cy="380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2" y="2961180"/>
            <a:ext cx="2243621" cy="21823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368" y="0"/>
            <a:ext cx="1259632" cy="12357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1319" y="123478"/>
            <a:ext cx="1160530" cy="3600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49C055-F1D7-42F7-A82F-F27A76C350BD}"/>
              </a:ext>
            </a:extLst>
          </p:cNvPr>
          <p:cNvSpPr/>
          <p:nvPr/>
        </p:nvSpPr>
        <p:spPr>
          <a:xfrm>
            <a:off x="3743300" y="1882446"/>
            <a:ext cx="1657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2000" b="1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+mj-ea"/>
                <a:ea typeface="+mj-ea"/>
              </a:rPr>
              <a:t>CHPATER 04 </a:t>
            </a:r>
            <a:endParaRPr lang="ko-KR" altLang="en-US" sz="2000" b="1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06936" y="2603992"/>
            <a:ext cx="1930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대응 방안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83E864F-1ACA-4B80-9DDF-0E1178F79EE9}"/>
              </a:ext>
            </a:extLst>
          </p:cNvPr>
          <p:cNvCxnSpPr/>
          <p:nvPr/>
        </p:nvCxnSpPr>
        <p:spPr>
          <a:xfrm>
            <a:off x="3491880" y="2385844"/>
            <a:ext cx="2160240" cy="1"/>
          </a:xfrm>
          <a:prstGeom prst="line">
            <a:avLst/>
          </a:prstGeom>
          <a:ln w="22225" cap="rnd">
            <a:gradFill>
              <a:gsLst>
                <a:gs pos="45000">
                  <a:srgbClr val="4339CA"/>
                </a:gs>
                <a:gs pos="48000">
                  <a:srgbClr val="056CC1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796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FA7C09-35DB-4DBB-981C-0EA5C92DA2A0}"/>
              </a:ext>
            </a:extLst>
          </p:cNvPr>
          <p:cNvSpPr/>
          <p:nvPr/>
        </p:nvSpPr>
        <p:spPr>
          <a:xfrm>
            <a:off x="0" y="1453901"/>
            <a:ext cx="9144000" cy="20905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FF7094E-FC74-4582-B73A-0FC4FF20E43F}"/>
              </a:ext>
            </a:extLst>
          </p:cNvPr>
          <p:cNvGrpSpPr/>
          <p:nvPr/>
        </p:nvGrpSpPr>
        <p:grpSpPr>
          <a:xfrm>
            <a:off x="845991" y="1119836"/>
            <a:ext cx="7416824" cy="3324122"/>
            <a:chOff x="1835696" y="3867894"/>
            <a:chExt cx="5475107" cy="72008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432D958-B46C-42DE-8299-379868785B1F}"/>
                </a:ext>
              </a:extLst>
            </p:cNvPr>
            <p:cNvSpPr/>
            <p:nvPr/>
          </p:nvSpPr>
          <p:spPr>
            <a:xfrm>
              <a:off x="1835696" y="3867894"/>
              <a:ext cx="5472608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4702359-B55A-44D2-9820-85E91DA24824}"/>
                </a:ext>
              </a:extLst>
            </p:cNvPr>
            <p:cNvSpPr/>
            <p:nvPr/>
          </p:nvSpPr>
          <p:spPr>
            <a:xfrm>
              <a:off x="1838195" y="3867894"/>
              <a:ext cx="5472608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72"/>
            <a:ext cx="618528" cy="629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8" y="98745"/>
            <a:ext cx="644548" cy="62693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44318" y="725682"/>
            <a:ext cx="882017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49C055-F1D7-42F7-A82F-F27A76C350BD}"/>
              </a:ext>
            </a:extLst>
          </p:cNvPr>
          <p:cNvSpPr/>
          <p:nvPr/>
        </p:nvSpPr>
        <p:spPr>
          <a:xfrm>
            <a:off x="753589" y="99899"/>
            <a:ext cx="8633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+mn-ea"/>
              </a:rPr>
              <a:t>CHPATER 04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35850" y="83391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대응방안</a:t>
            </a:r>
          </a:p>
        </p:txBody>
      </p:sp>
      <p:sp>
        <p:nvSpPr>
          <p:cNvPr id="23" name="제목 2">
            <a:extLst>
              <a:ext uri="{FF2B5EF4-FFF2-40B4-BE49-F238E27FC236}">
                <a16:creationId xmlns:a16="http://schemas.microsoft.com/office/drawing/2014/main" id="{9A566EA0-B810-4652-86C4-2404039FA30D}"/>
              </a:ext>
            </a:extLst>
          </p:cNvPr>
          <p:cNvSpPr txBox="1">
            <a:spLocks/>
          </p:cNvSpPr>
          <p:nvPr/>
        </p:nvSpPr>
        <p:spPr bwMode="auto">
          <a:xfrm>
            <a:off x="1024162" y="1496421"/>
            <a:ext cx="7076230" cy="344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lnSpc>
                <a:spcPct val="80000"/>
              </a:lnSpc>
            </a:pPr>
            <a:r>
              <a:rPr lang="en-US" altLang="ko-KR" sz="2000" b="1" dirty="0">
                <a:solidFill>
                  <a:srgbClr val="0066CC"/>
                </a:solidFill>
                <a:latin typeface="+mn-ea"/>
                <a:ea typeface="+mn-ea"/>
                <a:cs typeface="Arial" panose="020B0604020202020204" pitchFamily="34" charset="0"/>
              </a:rPr>
              <a:t>Version Upgrade</a:t>
            </a:r>
          </a:p>
        </p:txBody>
      </p:sp>
      <p:sp>
        <p:nvSpPr>
          <p:cNvPr id="24" name="제목 2">
            <a:extLst>
              <a:ext uri="{FF2B5EF4-FFF2-40B4-BE49-F238E27FC236}">
                <a16:creationId xmlns:a16="http://schemas.microsoft.com/office/drawing/2014/main" id="{DB051AF5-9DA1-48FD-B24C-239DB1DBC83E}"/>
              </a:ext>
            </a:extLst>
          </p:cNvPr>
          <p:cNvSpPr txBox="1">
            <a:spLocks/>
          </p:cNvSpPr>
          <p:nvPr/>
        </p:nvSpPr>
        <p:spPr bwMode="auto">
          <a:xfrm>
            <a:off x="1378175" y="2181441"/>
            <a:ext cx="6578201" cy="128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82563" indent="-1825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latinLnBrk="1">
              <a:lnSpc>
                <a:spcPct val="150000"/>
              </a:lnSpc>
            </a:pP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LibSSH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 version 0.7.6</a:t>
            </a:r>
          </a:p>
          <a:p>
            <a:pPr marL="0" indent="0" latinLnBrk="1">
              <a:lnSpc>
                <a:spcPct val="150000"/>
              </a:lnSpc>
            </a:pP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LibSSH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 version 0.8.4</a:t>
            </a:r>
          </a:p>
          <a:p>
            <a:pPr latinLnBrk="1">
              <a:lnSpc>
                <a:spcPct val="150000"/>
              </a:lnSpc>
              <a:buFontTx/>
              <a:buChar char="•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66788" y="298835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버전 업그레이드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360" y="123823"/>
            <a:ext cx="1158340" cy="3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86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A25AAE-934B-4776-882F-8DE70965DF44}"/>
              </a:ext>
            </a:extLst>
          </p:cNvPr>
          <p:cNvSpPr/>
          <p:nvPr/>
        </p:nvSpPr>
        <p:spPr>
          <a:xfrm>
            <a:off x="0" y="1453901"/>
            <a:ext cx="9144000" cy="20905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F060836-906E-468B-AF05-DA17F5BEAFFD}"/>
              </a:ext>
            </a:extLst>
          </p:cNvPr>
          <p:cNvGrpSpPr/>
          <p:nvPr/>
        </p:nvGrpSpPr>
        <p:grpSpPr>
          <a:xfrm>
            <a:off x="845991" y="1119836"/>
            <a:ext cx="7416824" cy="3324122"/>
            <a:chOff x="1835696" y="3867894"/>
            <a:chExt cx="5475107" cy="72008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608126E-8DBB-4B73-B35E-2384E0885BB4}"/>
                </a:ext>
              </a:extLst>
            </p:cNvPr>
            <p:cNvSpPr/>
            <p:nvPr/>
          </p:nvSpPr>
          <p:spPr>
            <a:xfrm>
              <a:off x="1835696" y="3867894"/>
              <a:ext cx="5472608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8B287BF-FED7-4F5C-96ED-E9AAC6702224}"/>
                </a:ext>
              </a:extLst>
            </p:cNvPr>
            <p:cNvSpPr/>
            <p:nvPr/>
          </p:nvSpPr>
          <p:spPr>
            <a:xfrm>
              <a:off x="1838195" y="3867894"/>
              <a:ext cx="5472608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72"/>
            <a:ext cx="618528" cy="629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8" y="98745"/>
            <a:ext cx="644548" cy="62693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44318" y="725682"/>
            <a:ext cx="882017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49C055-F1D7-42F7-A82F-F27A76C350BD}"/>
              </a:ext>
            </a:extLst>
          </p:cNvPr>
          <p:cNvSpPr/>
          <p:nvPr/>
        </p:nvSpPr>
        <p:spPr>
          <a:xfrm>
            <a:off x="753589" y="99899"/>
            <a:ext cx="8633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+mn-ea"/>
              </a:rPr>
              <a:t>CHPATER 04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35850" y="83391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대응방안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916CBF3-D5B0-4450-8DC3-FD41E850C681}"/>
              </a:ext>
            </a:extLst>
          </p:cNvPr>
          <p:cNvSpPr/>
          <p:nvPr/>
        </p:nvSpPr>
        <p:spPr>
          <a:xfrm>
            <a:off x="4193203" y="1654162"/>
            <a:ext cx="464421" cy="322860"/>
          </a:xfrm>
          <a:prstGeom prst="rightArrow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+mn-ea"/>
              </a:rPr>
              <a:t>  </a:t>
            </a:r>
            <a:endParaRPr lang="ko-KR" altLang="en-US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D3FF8B-F6C2-4D10-A00E-AF967F38385F}"/>
              </a:ext>
            </a:extLst>
          </p:cNvPr>
          <p:cNvSpPr/>
          <p:nvPr/>
        </p:nvSpPr>
        <p:spPr>
          <a:xfrm>
            <a:off x="1310758" y="1317571"/>
            <a:ext cx="2736304" cy="994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case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SSH_AUTH_STATE_GSSAPI_MIC_SENT:</a:t>
            </a:r>
          </a:p>
          <a:p>
            <a:pPr>
              <a:defRPr/>
            </a:pP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case SSH_AUTH_STATE_NONE:</a:t>
            </a:r>
          </a:p>
          <a:p>
            <a:pPr>
              <a:defRPr/>
            </a:pP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	</a:t>
            </a:r>
            <a:r>
              <a:rPr lang="en-US" altLang="ko-KR" sz="1000" dirty="0" err="1">
                <a:solidFill>
                  <a:schemeClr val="tx1"/>
                </a:solidFill>
                <a:latin typeface="+mn-ea"/>
              </a:rPr>
              <a:t>rc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=SSH_AUTH_ERROR: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BADFFA-06F3-433A-BB20-35E0DA5ABD4A}"/>
              </a:ext>
            </a:extLst>
          </p:cNvPr>
          <p:cNvSpPr/>
          <p:nvPr/>
        </p:nvSpPr>
        <p:spPr>
          <a:xfrm>
            <a:off x="1310591" y="2410010"/>
            <a:ext cx="2736471" cy="8457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case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SSH_AUTH_STATE_GSSAPI_MIC_SENT:</a:t>
            </a:r>
          </a:p>
          <a:p>
            <a:pPr>
              <a:defRPr/>
            </a:pP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	return 0;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6685E2-A497-4D9D-90C0-576A9E1B0925}"/>
              </a:ext>
            </a:extLst>
          </p:cNvPr>
          <p:cNvSpPr/>
          <p:nvPr/>
        </p:nvSpPr>
        <p:spPr>
          <a:xfrm>
            <a:off x="1310591" y="3348506"/>
            <a:ext cx="2736305" cy="8457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/** We have sent the MIC and expecting to be authenticated */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case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SSH_AUTH_STATE_GSSAPI_MIC_SENT,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	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F318D0-BCF0-46DD-8604-9654EAC805E4}"/>
              </a:ext>
            </a:extLst>
          </p:cNvPr>
          <p:cNvSpPr/>
          <p:nvPr/>
        </p:nvSpPr>
        <p:spPr>
          <a:xfrm>
            <a:off x="4803765" y="1337862"/>
            <a:ext cx="2990339" cy="9946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case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SSH_AUTH_STATE_PUBKEY_OFFER_SENT:</a:t>
            </a:r>
          </a:p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case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SSH_AUTH_STATE_PUBKEY_AUTH_SENT:</a:t>
            </a:r>
          </a:p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case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SSH_AUTH_STATE_PASSWORD_AUTH_SENT:</a:t>
            </a:r>
          </a:p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case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SSH_AUTH_STATE_AUTH_NONE_SENT:</a:t>
            </a:r>
          </a:p>
          <a:p>
            <a:pPr>
              <a:defRPr/>
            </a:pP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case SSH_AUTH_STATE_NONE:</a:t>
            </a:r>
          </a:p>
          <a:p>
            <a:pPr>
              <a:defRPr/>
            </a:pP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	</a:t>
            </a:r>
            <a:r>
              <a:rPr lang="en-US" altLang="ko-KR" sz="1000" dirty="0" err="1">
                <a:solidFill>
                  <a:schemeClr val="tx1"/>
                </a:solidFill>
                <a:latin typeface="+mn-ea"/>
              </a:rPr>
              <a:t>rc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=SSH_AUTH_ERROR: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43FB8D-1BDF-4F9D-80DB-B0EF5089833D}"/>
              </a:ext>
            </a:extLst>
          </p:cNvPr>
          <p:cNvSpPr/>
          <p:nvPr/>
        </p:nvSpPr>
        <p:spPr>
          <a:xfrm>
            <a:off x="4799608" y="2425297"/>
            <a:ext cx="2990338" cy="84572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case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SSH_AUTH_STATE_PUBKEY_OFFER_SENT:</a:t>
            </a:r>
          </a:p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case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SSH_AUTH_STATE_PUBKEY_AUTH_SENT:</a:t>
            </a:r>
          </a:p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case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SSH_AUTH_STATE_PASSWORD_AUTH_SENT:</a:t>
            </a:r>
          </a:p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case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SSH_AUTH_STATE_AUTH_NONE_SENT:</a:t>
            </a:r>
          </a:p>
          <a:p>
            <a:pPr>
              <a:defRPr/>
            </a:pP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	return 0;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BF97860-D4FA-45BD-BE91-57E6375DBC3D}"/>
              </a:ext>
            </a:extLst>
          </p:cNvPr>
          <p:cNvSpPr/>
          <p:nvPr/>
        </p:nvSpPr>
        <p:spPr>
          <a:xfrm>
            <a:off x="4799607" y="3363795"/>
            <a:ext cx="2990339" cy="8304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case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SSH_AUTH_STATE_PUBKEY_OFFER_SENT,</a:t>
            </a:r>
          </a:p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case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SSH_AUTH_STATE_PUBKEY_AUTH_SENT,</a:t>
            </a:r>
          </a:p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case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SSH_AUTH_STATE_PASSWORD_AUTH_SENT,</a:t>
            </a:r>
          </a:p>
          <a:p>
            <a:pPr>
              <a:defRPr/>
            </a:pP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case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SSH_AUTH_STATE_AUTH_NONE_SENT,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C54ABFE-D813-4BDD-B051-9EB995ED3DE5}"/>
              </a:ext>
            </a:extLst>
          </p:cNvPr>
          <p:cNvSpPr/>
          <p:nvPr/>
        </p:nvSpPr>
        <p:spPr>
          <a:xfrm>
            <a:off x="4193203" y="2641959"/>
            <a:ext cx="464421" cy="322860"/>
          </a:xfrm>
          <a:prstGeom prst="rightArrow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+mn-ea"/>
              </a:rPr>
              <a:t>  </a:t>
            </a:r>
            <a:endParaRPr lang="ko-KR" altLang="en-US" dirty="0">
              <a:latin typeface="+mn-ea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115DF187-9B29-4AD3-B2F6-84962F9F79E4}"/>
              </a:ext>
            </a:extLst>
          </p:cNvPr>
          <p:cNvSpPr/>
          <p:nvPr/>
        </p:nvSpPr>
        <p:spPr>
          <a:xfrm>
            <a:off x="4193203" y="3609939"/>
            <a:ext cx="464421" cy="322860"/>
          </a:xfrm>
          <a:prstGeom prst="rightArrow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+mn-ea"/>
              </a:rPr>
              <a:t>  </a:t>
            </a:r>
            <a:endParaRPr lang="ko-KR" altLang="en-US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66788" y="298835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LibSSH-0.8.3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LibSSH-0.8.6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360" y="123823"/>
            <a:ext cx="1158340" cy="3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44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00" y="2779800"/>
            <a:ext cx="5545398" cy="23636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CBDD953-3839-4B5D-9A85-07274E2BF588}"/>
              </a:ext>
            </a:extLst>
          </p:cNvPr>
          <p:cNvSpPr/>
          <p:nvPr/>
        </p:nvSpPr>
        <p:spPr>
          <a:xfrm>
            <a:off x="3197263" y="1699919"/>
            <a:ext cx="274947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90000"/>
              </a:lnSpc>
            </a:pPr>
            <a:r>
              <a:rPr lang="ko-KR" altLang="en-US" sz="4400" b="1" spc="-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+mj-ea"/>
                <a:ea typeface="+mj-ea"/>
              </a:rPr>
              <a:t>감사합니다</a:t>
            </a:r>
            <a:endParaRPr lang="en-US" altLang="ko-KR" sz="4400" b="1" spc="-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C4790"/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360" y="123823"/>
            <a:ext cx="1158340" cy="3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92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71600" cy="9890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504" y="1563637"/>
            <a:ext cx="3044496" cy="35798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5616" y="614897"/>
            <a:ext cx="31572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Segoe UI Black" panose="020B0A02040204020203" pitchFamily="34" charset="0"/>
              </a:rPr>
              <a:t>CONTENTS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Segoe UI Black" panose="020B0A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120234-E5CA-421B-8A91-1E444B42D620}"/>
              </a:ext>
            </a:extLst>
          </p:cNvPr>
          <p:cNvSpPr/>
          <p:nvPr/>
        </p:nvSpPr>
        <p:spPr>
          <a:xfrm>
            <a:off x="1235264" y="1384338"/>
            <a:ext cx="3432928" cy="268730"/>
          </a:xfrm>
          <a:prstGeom prst="rect">
            <a:avLst/>
          </a:prstGeom>
          <a:solidFill>
            <a:srgbClr val="0C4790"/>
          </a:solidFill>
        </p:spPr>
        <p:txBody>
          <a:bodyPr wrap="none" anchor="ctr">
            <a:noAutofit/>
          </a:bodyPr>
          <a:lstStyle/>
          <a:p>
            <a:pPr algn="ctr" latinLnBrk="1"/>
            <a:r>
              <a:rPr lang="en-US" altLang="ko-KR" sz="1300" spc="-7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LibSSH</a:t>
            </a:r>
            <a:r>
              <a:rPr lang="en-US" altLang="ko-KR" sz="13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3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원격 실행 취약점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E224B2-5ECA-44A1-BB4E-CE999A4AD8B8}"/>
              </a:ext>
            </a:extLst>
          </p:cNvPr>
          <p:cNvSpPr/>
          <p:nvPr/>
        </p:nvSpPr>
        <p:spPr>
          <a:xfrm>
            <a:off x="1869926" y="1945885"/>
            <a:ext cx="3544348" cy="2110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70000"/>
              </a:lnSpc>
            </a:pP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취약점 개요</a:t>
            </a:r>
            <a:endParaRPr lang="en-US" altLang="ko-KR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1">
              <a:lnSpc>
                <a:spcPct val="170000"/>
              </a:lnSpc>
            </a:pP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취약점 원리</a:t>
            </a:r>
            <a:endParaRPr lang="en-US" altLang="ko-KR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1">
              <a:lnSpc>
                <a:spcPct val="170000"/>
              </a:lnSpc>
            </a:pP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취약점 시연</a:t>
            </a:r>
            <a:endParaRPr lang="en-US" altLang="ko-KR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1">
              <a:lnSpc>
                <a:spcPct val="170000"/>
              </a:lnSpc>
            </a:pP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대응 방안</a:t>
            </a:r>
            <a:endParaRPr lang="en-US" altLang="ko-KR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8BB9551-FA1D-4737-B0D8-29524C42E16C}"/>
              </a:ext>
            </a:extLst>
          </p:cNvPr>
          <p:cNvGrpSpPr/>
          <p:nvPr/>
        </p:nvGrpSpPr>
        <p:grpSpPr>
          <a:xfrm>
            <a:off x="1516383" y="2577540"/>
            <a:ext cx="2870521" cy="1523856"/>
            <a:chOff x="300942" y="3426106"/>
            <a:chExt cx="2870521" cy="1585731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EAE4504-48B4-4223-9A86-99F0F89099C5}"/>
                </a:ext>
              </a:extLst>
            </p:cNvPr>
            <p:cNvCxnSpPr/>
            <p:nvPr/>
          </p:nvCxnSpPr>
          <p:spPr>
            <a:xfrm>
              <a:off x="300942" y="3426106"/>
              <a:ext cx="2870521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5A6843E-9D60-4D9F-8198-33CBCA8144D4}"/>
                </a:ext>
              </a:extLst>
            </p:cNvPr>
            <p:cNvCxnSpPr/>
            <p:nvPr/>
          </p:nvCxnSpPr>
          <p:spPr>
            <a:xfrm>
              <a:off x="300942" y="3954683"/>
              <a:ext cx="2870521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D7D85E7-14CE-40A1-9DFE-7C97E3955240}"/>
                </a:ext>
              </a:extLst>
            </p:cNvPr>
            <p:cNvCxnSpPr/>
            <p:nvPr/>
          </p:nvCxnSpPr>
          <p:spPr>
            <a:xfrm>
              <a:off x="300942" y="4483260"/>
              <a:ext cx="2870521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BDF4F68-C8DA-4EC4-AD43-AA500DE01456}"/>
                </a:ext>
              </a:extLst>
            </p:cNvPr>
            <p:cNvCxnSpPr/>
            <p:nvPr/>
          </p:nvCxnSpPr>
          <p:spPr>
            <a:xfrm>
              <a:off x="300942" y="5011837"/>
              <a:ext cx="2870521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사각형: 둥근 모서리 18">
            <a:extLst>
              <a:ext uri="{FF2B5EF4-FFF2-40B4-BE49-F238E27FC236}">
                <a16:creationId xmlns:a16="http://schemas.microsoft.com/office/drawing/2014/main" id="{1C6E293C-CD7A-4739-9173-EE2710958BBE}"/>
              </a:ext>
            </a:extLst>
          </p:cNvPr>
          <p:cNvSpPr/>
          <p:nvPr/>
        </p:nvSpPr>
        <p:spPr>
          <a:xfrm>
            <a:off x="1536533" y="2183088"/>
            <a:ext cx="274374" cy="273171"/>
          </a:xfrm>
          <a:prstGeom prst="roundRect">
            <a:avLst/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/>
            <a:r>
              <a:rPr lang="en-US" altLang="ko-KR" sz="15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01</a:t>
            </a:r>
            <a:endParaRPr lang="ko-KR" altLang="en-US" sz="15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사각형: 둥근 모서리 21">
            <a:extLst>
              <a:ext uri="{FF2B5EF4-FFF2-40B4-BE49-F238E27FC236}">
                <a16:creationId xmlns:a16="http://schemas.microsoft.com/office/drawing/2014/main" id="{16188D13-4DB4-46CD-9F5B-361D04E1B724}"/>
              </a:ext>
            </a:extLst>
          </p:cNvPr>
          <p:cNvSpPr/>
          <p:nvPr/>
        </p:nvSpPr>
        <p:spPr>
          <a:xfrm>
            <a:off x="1536533" y="2695003"/>
            <a:ext cx="274374" cy="273171"/>
          </a:xfrm>
          <a:prstGeom prst="roundRect">
            <a:avLst/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/>
            <a:r>
              <a:rPr lang="en-US" altLang="ko-KR" sz="15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</a:t>
            </a:r>
            <a:endParaRPr lang="ko-KR" altLang="en-US" sz="15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사각형: 둥근 모서리 22">
            <a:extLst>
              <a:ext uri="{FF2B5EF4-FFF2-40B4-BE49-F238E27FC236}">
                <a16:creationId xmlns:a16="http://schemas.microsoft.com/office/drawing/2014/main" id="{6A2F7355-437F-48DE-BBC5-01676FC23B39}"/>
              </a:ext>
            </a:extLst>
          </p:cNvPr>
          <p:cNvSpPr/>
          <p:nvPr/>
        </p:nvSpPr>
        <p:spPr>
          <a:xfrm>
            <a:off x="1536533" y="3206918"/>
            <a:ext cx="274374" cy="273171"/>
          </a:xfrm>
          <a:prstGeom prst="roundRect">
            <a:avLst/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/>
            <a:r>
              <a:rPr lang="en-US" altLang="ko-KR" sz="15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</a:t>
            </a:r>
            <a:endParaRPr lang="ko-KR" altLang="en-US" sz="15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사각형: 둥근 모서리 23">
            <a:extLst>
              <a:ext uri="{FF2B5EF4-FFF2-40B4-BE49-F238E27FC236}">
                <a16:creationId xmlns:a16="http://schemas.microsoft.com/office/drawing/2014/main" id="{C27F19AA-5957-48DA-8948-0C5DE05A310F}"/>
              </a:ext>
            </a:extLst>
          </p:cNvPr>
          <p:cNvSpPr/>
          <p:nvPr/>
        </p:nvSpPr>
        <p:spPr>
          <a:xfrm>
            <a:off x="1536533" y="3718833"/>
            <a:ext cx="274374" cy="273171"/>
          </a:xfrm>
          <a:prstGeom prst="roundRect">
            <a:avLst/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/>
            <a:r>
              <a:rPr lang="en-US" altLang="ko-KR" sz="15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04</a:t>
            </a:r>
            <a:endParaRPr lang="ko-KR" altLang="en-US" sz="15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83E864F-1ACA-4B80-9DDF-0E1178F79EE9}"/>
              </a:ext>
            </a:extLst>
          </p:cNvPr>
          <p:cNvCxnSpPr>
            <a:cxnSpLocks/>
          </p:cNvCxnSpPr>
          <p:nvPr/>
        </p:nvCxnSpPr>
        <p:spPr>
          <a:xfrm>
            <a:off x="1302006" y="2162627"/>
            <a:ext cx="0" cy="1938769"/>
          </a:xfrm>
          <a:prstGeom prst="line">
            <a:avLst/>
          </a:prstGeom>
          <a:ln w="34925">
            <a:solidFill>
              <a:srgbClr val="0C4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908" y="51470"/>
            <a:ext cx="1621677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85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0D6A56-98BB-4F74-AE2F-A86C9B2AA3E9}"/>
              </a:ext>
            </a:extLst>
          </p:cNvPr>
          <p:cNvSpPr/>
          <p:nvPr/>
        </p:nvSpPr>
        <p:spPr>
          <a:xfrm>
            <a:off x="0" y="1453901"/>
            <a:ext cx="9144000" cy="20905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A3-SDT\Desktop\그림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5" r="-80" b="15074"/>
          <a:stretch/>
        </p:blipFill>
        <p:spPr bwMode="auto">
          <a:xfrm>
            <a:off x="0" y="1338863"/>
            <a:ext cx="3374146" cy="380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949C055-F1D7-42F7-A82F-F27A76C350BD}"/>
              </a:ext>
            </a:extLst>
          </p:cNvPr>
          <p:cNvSpPr/>
          <p:nvPr/>
        </p:nvSpPr>
        <p:spPr>
          <a:xfrm>
            <a:off x="3743300" y="1882446"/>
            <a:ext cx="1657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2000" b="1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+mj-ea"/>
                <a:ea typeface="+mj-ea"/>
              </a:rPr>
              <a:t>CHPATER 01 </a:t>
            </a:r>
            <a:endParaRPr lang="ko-KR" altLang="en-US" sz="2000" b="1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2" y="2961180"/>
            <a:ext cx="2243621" cy="21823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368" y="0"/>
            <a:ext cx="1259632" cy="123575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606936" y="2603992"/>
            <a:ext cx="1930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취약점 개요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83E864F-1ACA-4B80-9DDF-0E1178F79EE9}"/>
              </a:ext>
            </a:extLst>
          </p:cNvPr>
          <p:cNvCxnSpPr/>
          <p:nvPr/>
        </p:nvCxnSpPr>
        <p:spPr>
          <a:xfrm>
            <a:off x="3491880" y="2385844"/>
            <a:ext cx="2160240" cy="1"/>
          </a:xfrm>
          <a:prstGeom prst="line">
            <a:avLst/>
          </a:prstGeom>
          <a:ln w="22225" cap="rnd">
            <a:gradFill>
              <a:gsLst>
                <a:gs pos="45000">
                  <a:srgbClr val="4339CA"/>
                </a:gs>
                <a:gs pos="48000">
                  <a:srgbClr val="056CC1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1319" y="123478"/>
            <a:ext cx="1160530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00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61A491-A840-4B03-AB12-624AE71CD38F}"/>
              </a:ext>
            </a:extLst>
          </p:cNvPr>
          <p:cNvSpPr/>
          <p:nvPr/>
        </p:nvSpPr>
        <p:spPr>
          <a:xfrm>
            <a:off x="0" y="1453901"/>
            <a:ext cx="9144000" cy="20905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5584188-1F43-4D11-8C91-15CB0FEBFF17}"/>
              </a:ext>
            </a:extLst>
          </p:cNvPr>
          <p:cNvGrpSpPr/>
          <p:nvPr/>
        </p:nvGrpSpPr>
        <p:grpSpPr>
          <a:xfrm>
            <a:off x="845991" y="1119836"/>
            <a:ext cx="7416824" cy="3324122"/>
            <a:chOff x="1835696" y="3867894"/>
            <a:chExt cx="5475107" cy="72008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FFC0594-5685-4E78-8B98-0B18EC2F023F}"/>
                </a:ext>
              </a:extLst>
            </p:cNvPr>
            <p:cNvSpPr/>
            <p:nvPr/>
          </p:nvSpPr>
          <p:spPr>
            <a:xfrm>
              <a:off x="1835696" y="3867894"/>
              <a:ext cx="5472608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B990394-9BE6-49DE-A15C-63058C2A7C1F}"/>
                </a:ext>
              </a:extLst>
            </p:cNvPr>
            <p:cNvSpPr/>
            <p:nvPr/>
          </p:nvSpPr>
          <p:spPr>
            <a:xfrm>
              <a:off x="1838195" y="3867894"/>
              <a:ext cx="5472608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72"/>
            <a:ext cx="618528" cy="629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8" y="98745"/>
            <a:ext cx="644548" cy="62693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44318" y="725682"/>
            <a:ext cx="882017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49C055-F1D7-42F7-A82F-F27A76C350BD}"/>
              </a:ext>
            </a:extLst>
          </p:cNvPr>
          <p:cNvSpPr/>
          <p:nvPr/>
        </p:nvSpPr>
        <p:spPr>
          <a:xfrm>
            <a:off x="753589" y="99899"/>
            <a:ext cx="8633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+mn-ea"/>
              </a:rPr>
              <a:t>CHPATER 01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6788" y="298835"/>
            <a:ext cx="2579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LibSSH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 사용 현황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35850" y="83391"/>
            <a:ext cx="9396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</a:rPr>
              <a:t>취약점 개요</a:t>
            </a: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AA0AA05-29DC-4044-B471-E0B7D08F7DAF}"/>
              </a:ext>
            </a:extLst>
          </p:cNvPr>
          <p:cNvSpPr/>
          <p:nvPr/>
        </p:nvSpPr>
        <p:spPr>
          <a:xfrm>
            <a:off x="5386767" y="2087349"/>
            <a:ext cx="2127249" cy="1870879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부분 원형 10">
            <a:extLst>
              <a:ext uri="{FF2B5EF4-FFF2-40B4-BE49-F238E27FC236}">
                <a16:creationId xmlns:a16="http://schemas.microsoft.com/office/drawing/2014/main" id="{B23FC76F-21FA-478F-8AE0-63DD63EAAE0B}"/>
              </a:ext>
            </a:extLst>
          </p:cNvPr>
          <p:cNvSpPr/>
          <p:nvPr/>
        </p:nvSpPr>
        <p:spPr>
          <a:xfrm>
            <a:off x="5364029" y="2087349"/>
            <a:ext cx="2117368" cy="1870879"/>
          </a:xfrm>
          <a:prstGeom prst="pie">
            <a:avLst>
              <a:gd name="adj1" fmla="val 4200019"/>
              <a:gd name="adj2" fmla="val 1616758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6DE74C-E21E-4ED9-8431-E16285412017}"/>
              </a:ext>
            </a:extLst>
          </p:cNvPr>
          <p:cNvSpPr/>
          <p:nvPr/>
        </p:nvSpPr>
        <p:spPr>
          <a:xfrm>
            <a:off x="5515895" y="2760309"/>
            <a:ext cx="867832" cy="471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dirty="0">
                <a:solidFill>
                  <a:schemeClr val="bg1"/>
                </a:solidFill>
                <a:latin typeface="+mn-ea"/>
              </a:rPr>
              <a:t>3,426</a:t>
            </a:r>
          </a:p>
          <a:p>
            <a:pPr algn="ctr">
              <a:defRPr/>
            </a:pPr>
            <a:r>
              <a:rPr lang="en-US" altLang="ko-KR" sz="1500" dirty="0">
                <a:solidFill>
                  <a:schemeClr val="bg1"/>
                </a:solidFill>
                <a:latin typeface="+mn-ea"/>
              </a:rPr>
              <a:t>(55%)</a:t>
            </a:r>
            <a:endParaRPr lang="ko-KR" altLang="en-US" sz="1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6D1F19-0B69-40E6-B17C-08DE52CCDC3E}"/>
              </a:ext>
            </a:extLst>
          </p:cNvPr>
          <p:cNvSpPr/>
          <p:nvPr/>
        </p:nvSpPr>
        <p:spPr>
          <a:xfrm>
            <a:off x="6064730" y="2760309"/>
            <a:ext cx="867832" cy="471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dirty="0">
                <a:solidFill>
                  <a:sysClr val="windowText" lastClr="000000"/>
                </a:solidFill>
                <a:latin typeface="+mn-ea"/>
              </a:rPr>
              <a:t>6,275</a:t>
            </a:r>
          </a:p>
          <a:p>
            <a:pPr algn="ctr">
              <a:defRPr/>
            </a:pPr>
            <a:r>
              <a:rPr lang="en-US" altLang="ko-KR" sz="1500" dirty="0">
                <a:solidFill>
                  <a:sysClr val="windowText" lastClr="000000"/>
                </a:solidFill>
                <a:latin typeface="+mn-ea"/>
              </a:rPr>
              <a:t>(100%)</a:t>
            </a:r>
            <a:endParaRPr lang="ko-KR" altLang="en-US" sz="1500" dirty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360" y="123823"/>
            <a:ext cx="1158340" cy="3596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C6C889B-6352-4941-8E7F-C2C8551950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1810"/>
          <a:stretch/>
        </p:blipFill>
        <p:spPr>
          <a:xfrm>
            <a:off x="1480157" y="1552050"/>
            <a:ext cx="3055254" cy="26825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146B0E-1733-4597-A454-C8B0A336B27A}"/>
              </a:ext>
            </a:extLst>
          </p:cNvPr>
          <p:cNvSpPr/>
          <p:nvPr/>
        </p:nvSpPr>
        <p:spPr>
          <a:xfrm>
            <a:off x="1641321" y="2499160"/>
            <a:ext cx="410400" cy="21660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7AAE41-164A-44FD-94BE-A538B1C5586B}"/>
              </a:ext>
            </a:extLst>
          </p:cNvPr>
          <p:cNvSpPr/>
          <p:nvPr/>
        </p:nvSpPr>
        <p:spPr>
          <a:xfrm>
            <a:off x="1662603" y="3588434"/>
            <a:ext cx="2543244" cy="11996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02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CC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CC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23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0D6A56-98BB-4F74-AE2F-A86C9B2AA3E9}"/>
              </a:ext>
            </a:extLst>
          </p:cNvPr>
          <p:cNvSpPr/>
          <p:nvPr/>
        </p:nvSpPr>
        <p:spPr>
          <a:xfrm>
            <a:off x="0" y="1453901"/>
            <a:ext cx="9144000" cy="20905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95F2FB7-6485-41F2-AC1B-F6A057C982EE}"/>
              </a:ext>
            </a:extLst>
          </p:cNvPr>
          <p:cNvGrpSpPr/>
          <p:nvPr/>
        </p:nvGrpSpPr>
        <p:grpSpPr>
          <a:xfrm>
            <a:off x="845991" y="1119836"/>
            <a:ext cx="7416824" cy="3324122"/>
            <a:chOff x="1835696" y="3867894"/>
            <a:chExt cx="5475107" cy="72008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3D46232-7ABE-40D8-B485-853688BBED48}"/>
                </a:ext>
              </a:extLst>
            </p:cNvPr>
            <p:cNvSpPr/>
            <p:nvPr/>
          </p:nvSpPr>
          <p:spPr>
            <a:xfrm>
              <a:off x="1835696" y="3867894"/>
              <a:ext cx="5472608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B0FAAE-0C27-4FA9-A718-C2A6062FD0D4}"/>
                </a:ext>
              </a:extLst>
            </p:cNvPr>
            <p:cNvSpPr/>
            <p:nvPr/>
          </p:nvSpPr>
          <p:spPr>
            <a:xfrm>
              <a:off x="1838195" y="3867894"/>
              <a:ext cx="5472608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72"/>
            <a:ext cx="618528" cy="629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8" y="98745"/>
            <a:ext cx="644548" cy="62693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44318" y="725682"/>
            <a:ext cx="882017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49C055-F1D7-42F7-A82F-F27A76C350BD}"/>
              </a:ext>
            </a:extLst>
          </p:cNvPr>
          <p:cNvSpPr/>
          <p:nvPr/>
        </p:nvSpPr>
        <p:spPr>
          <a:xfrm>
            <a:off x="753589" y="99899"/>
            <a:ext cx="8633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+mn-ea"/>
              </a:rPr>
              <a:t>CHPATER 01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6788" y="298835"/>
            <a:ext cx="2161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SSH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(1/2)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1" name="빼기 기호 60">
            <a:extLst>
              <a:ext uri="{FF2B5EF4-FFF2-40B4-BE49-F238E27FC236}">
                <a16:creationId xmlns:a16="http://schemas.microsoft.com/office/drawing/2014/main" id="{3D0E62F5-E393-4D21-A92B-B1AB7008E4B8}"/>
              </a:ext>
            </a:extLst>
          </p:cNvPr>
          <p:cNvSpPr/>
          <p:nvPr/>
        </p:nvSpPr>
        <p:spPr>
          <a:xfrm>
            <a:off x="1392970" y="1937069"/>
            <a:ext cx="6679309" cy="935038"/>
          </a:xfrm>
          <a:prstGeom prst="mathMinus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A40EF1-8B37-4A95-86A7-DA34AAF4E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274" y="1960807"/>
            <a:ext cx="1000353" cy="2616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100" dirty="0">
                <a:latin typeface="+mn-ea"/>
                <a:ea typeface="+mn-ea"/>
              </a:rPr>
              <a:t>ID/Password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F6C24F3-40D2-4AC0-81B0-3BBA05D74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5462" y="1962259"/>
            <a:ext cx="1000353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100" dirty="0">
                <a:latin typeface="+mn-ea"/>
                <a:ea typeface="+mn-ea"/>
              </a:rPr>
              <a:t>ID/Password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67" name="TextBox 12">
            <a:extLst>
              <a:ext uri="{FF2B5EF4-FFF2-40B4-BE49-F238E27FC236}">
                <a16:creationId xmlns:a16="http://schemas.microsoft.com/office/drawing/2014/main" id="{05297291-12D1-48A3-9FE8-1F36EBEF3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395" y="2609276"/>
            <a:ext cx="744989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1400" dirty="0">
                <a:latin typeface="+mn-ea"/>
                <a:ea typeface="+mn-ea"/>
              </a:rPr>
              <a:t>Server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68" name="그래픽 67" descr="랩톱">
            <a:extLst>
              <a:ext uri="{FF2B5EF4-FFF2-40B4-BE49-F238E27FC236}">
                <a16:creationId xmlns:a16="http://schemas.microsoft.com/office/drawing/2014/main" id="{5E1A7204-DBEA-4056-8CA3-3781D8B3FA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2229" y="1893033"/>
            <a:ext cx="729319" cy="729319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5757592E-5CEA-4577-96DC-4B3AB7D86465}"/>
              </a:ext>
            </a:extLst>
          </p:cNvPr>
          <p:cNvSpPr/>
          <p:nvPr/>
        </p:nvSpPr>
        <p:spPr>
          <a:xfrm>
            <a:off x="902126" y="894678"/>
            <a:ext cx="1666243" cy="9350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rial Black" panose="020B0A04020102020204" pitchFamily="34" charset="0"/>
                <a:cs typeface="Tahoma" panose="020B0604030504040204" pitchFamily="34" charset="0"/>
              </a:rPr>
              <a:t>&gt;_SSH</a:t>
            </a:r>
            <a:endParaRPr lang="ko-KR" altLang="en-US" sz="2000" b="1" dirty="0">
              <a:solidFill>
                <a:schemeClr val="tx1"/>
              </a:solidFill>
              <a:latin typeface="Arial Black" panose="020B0A0402010202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0524C05-D87E-4A64-8818-E31D7D7144ED}"/>
              </a:ext>
            </a:extLst>
          </p:cNvPr>
          <p:cNvSpPr/>
          <p:nvPr/>
        </p:nvSpPr>
        <p:spPr>
          <a:xfrm>
            <a:off x="1912495" y="1086845"/>
            <a:ext cx="4918209" cy="547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solidFill>
                  <a:schemeClr val="bg1"/>
                </a:solidFill>
                <a:latin typeface="Arial Black" panose="020B0A04020102020204" pitchFamily="34" charset="0"/>
                <a:cs typeface="Tahoma" panose="020B0604030504040204" pitchFamily="34" charset="0"/>
              </a:rPr>
              <a:t>(Secure Shell Protocol)</a:t>
            </a:r>
            <a:endParaRPr lang="ko-KR" alt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3" name="TextBox 9">
            <a:extLst>
              <a:ext uri="{FF2B5EF4-FFF2-40B4-BE49-F238E27FC236}">
                <a16:creationId xmlns:a16="http://schemas.microsoft.com/office/drawing/2014/main" id="{26CB45FC-C76F-47A8-B8B3-E69404731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9585" y="2609276"/>
            <a:ext cx="7510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1400" dirty="0">
                <a:latin typeface="+mn-ea"/>
                <a:ea typeface="+mn-ea"/>
              </a:rPr>
              <a:t>Client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3D94107-D0FB-48E5-967A-C7865642F3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977" y="3389470"/>
            <a:ext cx="740310" cy="74435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DD2668-77DC-4564-B0C5-A402FF7E5E7A}"/>
              </a:ext>
            </a:extLst>
          </p:cNvPr>
          <p:cNvSpPr/>
          <p:nvPr/>
        </p:nvSpPr>
        <p:spPr>
          <a:xfrm>
            <a:off x="1535850" y="83391"/>
            <a:ext cx="9396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</a:rPr>
              <a:t>취약점 개요</a:t>
            </a:r>
          </a:p>
        </p:txBody>
      </p:sp>
      <p:pic>
        <p:nvPicPr>
          <p:cNvPr id="28" name="그래픽 27" descr="서버">
            <a:extLst>
              <a:ext uri="{FF2B5EF4-FFF2-40B4-BE49-F238E27FC236}">
                <a16:creationId xmlns:a16="http://schemas.microsoft.com/office/drawing/2014/main" id="{1648942A-8E03-4C7B-AA29-650399D8F0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87595" y="2019870"/>
            <a:ext cx="668781" cy="607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68B7BF-566C-43A1-8D5A-1EC4870AC59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13082" y="2102874"/>
            <a:ext cx="440593" cy="40848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12360" y="123823"/>
            <a:ext cx="1158340" cy="3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8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66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66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48148E-6 L 0.40122 0.0040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2" y="1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1.66667E-6 -1.23457E-7 L 0.18837 0.18981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0" y="947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6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18837 0.18981 L 0.40295 0.00401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-9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5" grpId="0" animBg="1"/>
      <p:bldP spid="65" grpId="1" animBg="1"/>
      <p:bldP spid="65" grpId="2" animBg="1"/>
      <p:bldP spid="65" grpId="3" animBg="1"/>
      <p:bldP spid="67" grpId="0" animBg="1"/>
      <p:bldP spid="69" grpId="0"/>
      <p:bldP spid="71" grpId="0"/>
      <p:bldP spid="71" grpId="1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7A0D6A56-98BB-4F74-AE2F-A86C9B2AA3E9}"/>
              </a:ext>
            </a:extLst>
          </p:cNvPr>
          <p:cNvSpPr/>
          <p:nvPr/>
        </p:nvSpPr>
        <p:spPr>
          <a:xfrm>
            <a:off x="0" y="1453901"/>
            <a:ext cx="9144000" cy="20905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9CE806-7D45-4629-B48B-ED184CB5D37E}"/>
              </a:ext>
            </a:extLst>
          </p:cNvPr>
          <p:cNvGrpSpPr/>
          <p:nvPr/>
        </p:nvGrpSpPr>
        <p:grpSpPr>
          <a:xfrm>
            <a:off x="845991" y="1119836"/>
            <a:ext cx="7416824" cy="3324122"/>
            <a:chOff x="1835696" y="3867894"/>
            <a:chExt cx="5475107" cy="72008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8ABBB57-7E75-488F-B6C4-F86E769FBFC1}"/>
                </a:ext>
              </a:extLst>
            </p:cNvPr>
            <p:cNvSpPr/>
            <p:nvPr/>
          </p:nvSpPr>
          <p:spPr>
            <a:xfrm>
              <a:off x="1835696" y="3867894"/>
              <a:ext cx="5472608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489C4E1-25E2-4B17-ADF3-D76A86D56414}"/>
                </a:ext>
              </a:extLst>
            </p:cNvPr>
            <p:cNvSpPr/>
            <p:nvPr/>
          </p:nvSpPr>
          <p:spPr>
            <a:xfrm>
              <a:off x="1838195" y="3867894"/>
              <a:ext cx="5472608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72"/>
            <a:ext cx="618528" cy="629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8" y="98745"/>
            <a:ext cx="644548" cy="62693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44318" y="725682"/>
            <a:ext cx="882017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49C055-F1D7-42F7-A82F-F27A76C350BD}"/>
              </a:ext>
            </a:extLst>
          </p:cNvPr>
          <p:cNvSpPr/>
          <p:nvPr/>
        </p:nvSpPr>
        <p:spPr>
          <a:xfrm>
            <a:off x="753589" y="99899"/>
            <a:ext cx="8633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+mn-ea"/>
              </a:rPr>
              <a:t>CHPATER 01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6788" y="298835"/>
            <a:ext cx="2161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SSH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(2/2)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1" name="빼기 기호 50">
            <a:extLst>
              <a:ext uri="{FF2B5EF4-FFF2-40B4-BE49-F238E27FC236}">
                <a16:creationId xmlns:a16="http://schemas.microsoft.com/office/drawing/2014/main" id="{F5CF2EEC-CBAF-41E9-B099-51FA0AE061A6}"/>
              </a:ext>
            </a:extLst>
          </p:cNvPr>
          <p:cNvSpPr/>
          <p:nvPr/>
        </p:nvSpPr>
        <p:spPr>
          <a:xfrm>
            <a:off x="1372229" y="1914525"/>
            <a:ext cx="6728163" cy="950924"/>
          </a:xfrm>
          <a:prstGeom prst="mathMinus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CA9195-175A-41D3-844C-D9A348355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1353" y="1898403"/>
            <a:ext cx="970868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100" dirty="0">
                <a:latin typeface="+mn-ea"/>
                <a:ea typeface="+mn-ea"/>
              </a:rPr>
              <a:t>ID/Password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116DC7E-8BC8-4727-9D19-1C9A897C8211}"/>
              </a:ext>
            </a:extLst>
          </p:cNvPr>
          <p:cNvSpPr/>
          <p:nvPr/>
        </p:nvSpPr>
        <p:spPr>
          <a:xfrm>
            <a:off x="2367556" y="2285868"/>
            <a:ext cx="1065614" cy="2125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암호화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6CA41E1-0D8E-4F3B-9761-5B9EA9A2D7EF}"/>
              </a:ext>
            </a:extLst>
          </p:cNvPr>
          <p:cNvSpPr/>
          <p:nvPr/>
        </p:nvSpPr>
        <p:spPr>
          <a:xfrm>
            <a:off x="5985988" y="2278358"/>
            <a:ext cx="1087912" cy="22354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복호화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5268E7-AF2F-4267-8037-34012DB82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9962" y="1898246"/>
            <a:ext cx="970868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100" dirty="0">
                <a:latin typeface="+mn-ea"/>
                <a:ea typeface="+mn-ea"/>
              </a:rPr>
              <a:t>ID/Password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7C39EB2-C310-4617-8438-7D8A3958B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6670" y="1900271"/>
            <a:ext cx="650408" cy="261610"/>
          </a:xfrm>
          <a:prstGeom prst="rect">
            <a:avLst/>
          </a:prstGeom>
          <a:noFill/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1100" dirty="0">
                <a:solidFill>
                  <a:sysClr val="windowText" lastClr="000000"/>
                </a:solidFill>
              </a:rPr>
              <a:t>⁆</a:t>
            </a:r>
            <a:r>
              <a:rPr lang="ko-KR" altLang="en-US" sz="1100" dirty="0" err="1">
                <a:solidFill>
                  <a:sysClr val="windowText" lastClr="000000"/>
                </a:solidFill>
              </a:rPr>
              <a:t>ㅬ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⁜</a:t>
            </a:r>
            <a:r>
              <a:rPr lang="ko-KR" altLang="en-US" sz="1100" dirty="0" err="1">
                <a:solidFill>
                  <a:sysClr val="windowText" lastClr="000000"/>
                </a:solidFill>
              </a:rPr>
              <a:t>ㆇ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58" name="순서도: 처리 57">
            <a:extLst>
              <a:ext uri="{FF2B5EF4-FFF2-40B4-BE49-F238E27FC236}">
                <a16:creationId xmlns:a16="http://schemas.microsoft.com/office/drawing/2014/main" id="{94FCDE7A-CCA2-464B-B45B-7926F67DA84B}"/>
              </a:ext>
            </a:extLst>
          </p:cNvPr>
          <p:cNvSpPr/>
          <p:nvPr/>
        </p:nvSpPr>
        <p:spPr>
          <a:xfrm>
            <a:off x="4570132" y="3168480"/>
            <a:ext cx="986118" cy="44709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???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순서도: 처리 58">
            <a:extLst>
              <a:ext uri="{FF2B5EF4-FFF2-40B4-BE49-F238E27FC236}">
                <a16:creationId xmlns:a16="http://schemas.microsoft.com/office/drawing/2014/main" id="{F466BDBB-F342-4D7B-AF3C-DEB8F8A08579}"/>
              </a:ext>
            </a:extLst>
          </p:cNvPr>
          <p:cNvSpPr/>
          <p:nvPr/>
        </p:nvSpPr>
        <p:spPr>
          <a:xfrm>
            <a:off x="2546670" y="1899117"/>
            <a:ext cx="650408" cy="258983"/>
          </a:xfrm>
          <a:prstGeom prst="flowChartProcess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sysClr val="windowText" lastClr="000000"/>
                </a:solidFill>
              </a:rPr>
              <a:t>⁆</a:t>
            </a:r>
            <a:r>
              <a:rPr lang="ko-KR" altLang="en-US" sz="1100" dirty="0" err="1">
                <a:solidFill>
                  <a:sysClr val="windowText" lastClr="000000"/>
                </a:solidFill>
              </a:rPr>
              <a:t>ㅬ</a:t>
            </a:r>
            <a:r>
              <a:rPr lang="en-US" altLang="ko-KR" sz="1100" dirty="0">
                <a:solidFill>
                  <a:sysClr val="windowText" lastClr="000000"/>
                </a:solidFill>
              </a:rPr>
              <a:t>⁜</a:t>
            </a:r>
            <a:r>
              <a:rPr lang="ko-KR" altLang="en-US" sz="1100" dirty="0" err="1">
                <a:solidFill>
                  <a:sysClr val="windowText" lastClr="000000"/>
                </a:solidFill>
              </a:rPr>
              <a:t>ㆇ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  <p:pic>
        <p:nvPicPr>
          <p:cNvPr id="43" name="그래픽 7" descr="열쇠">
            <a:extLst>
              <a:ext uri="{FF2B5EF4-FFF2-40B4-BE49-F238E27FC236}">
                <a16:creationId xmlns:a16="http://schemas.microsoft.com/office/drawing/2014/main" id="{4EB1DD7C-5910-4443-A921-D919CB701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222" y="1560377"/>
            <a:ext cx="391427" cy="391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그래픽 43" descr="열쇠">
            <a:extLst>
              <a:ext uri="{FF2B5EF4-FFF2-40B4-BE49-F238E27FC236}">
                <a16:creationId xmlns:a16="http://schemas.microsoft.com/office/drawing/2014/main" id="{AE1C8F34-9EB5-4D16-A34E-0A952DB419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3081" y="1608787"/>
            <a:ext cx="391428" cy="33083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A1594638-3384-44FB-9628-F163E0C1E5E0}"/>
              </a:ext>
            </a:extLst>
          </p:cNvPr>
          <p:cNvSpPr/>
          <p:nvPr/>
        </p:nvSpPr>
        <p:spPr>
          <a:xfrm>
            <a:off x="1535850" y="83391"/>
            <a:ext cx="9396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</a:rPr>
              <a:t>취약점 개요</a:t>
            </a:r>
          </a:p>
        </p:txBody>
      </p:sp>
      <p:sp>
        <p:nvSpPr>
          <p:cNvPr id="46" name="TextBox 12">
            <a:extLst>
              <a:ext uri="{FF2B5EF4-FFF2-40B4-BE49-F238E27FC236}">
                <a16:creationId xmlns:a16="http://schemas.microsoft.com/office/drawing/2014/main" id="{BE3B2586-E53E-4093-8318-7D4F8E619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1825" y="2594643"/>
            <a:ext cx="744989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1400" dirty="0">
                <a:latin typeface="+mn-ea"/>
                <a:ea typeface="+mn-ea"/>
              </a:rPr>
              <a:t>Server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47" name="그래픽 46" descr="랩톱">
            <a:extLst>
              <a:ext uri="{FF2B5EF4-FFF2-40B4-BE49-F238E27FC236}">
                <a16:creationId xmlns:a16="http://schemas.microsoft.com/office/drawing/2014/main" id="{1D8A4744-0A6A-48BA-9BFE-D4D20BE2E7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2229" y="1893033"/>
            <a:ext cx="729319" cy="729319"/>
          </a:xfrm>
          <a:prstGeom prst="rect">
            <a:avLst/>
          </a:prstGeom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CA0CFBC1-5C7B-43F2-AFCC-60A736726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8844" y="2594644"/>
            <a:ext cx="7510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1400" dirty="0">
                <a:latin typeface="+mn-ea"/>
                <a:ea typeface="+mn-ea"/>
              </a:rPr>
              <a:t>Client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49" name="그래픽 48" descr="서버">
            <a:extLst>
              <a:ext uri="{FF2B5EF4-FFF2-40B4-BE49-F238E27FC236}">
                <a16:creationId xmlns:a16="http://schemas.microsoft.com/office/drawing/2014/main" id="{8EBF121E-DA2A-4AA2-A37B-2B250BBD362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80926" y="2005237"/>
            <a:ext cx="675408" cy="60443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9FC4212-E8A1-450F-B78C-F9B75B0D2A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9977" y="3389470"/>
            <a:ext cx="740310" cy="744356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B9CC4F18-550D-4351-BAB6-0DED23A2199D}"/>
              </a:ext>
            </a:extLst>
          </p:cNvPr>
          <p:cNvSpPr/>
          <p:nvPr/>
        </p:nvSpPr>
        <p:spPr>
          <a:xfrm>
            <a:off x="902126" y="894678"/>
            <a:ext cx="1666243" cy="9350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rial Black" panose="020B0A04020102020204" pitchFamily="34" charset="0"/>
                <a:cs typeface="Tahoma" panose="020B0604030504040204" pitchFamily="34" charset="0"/>
              </a:rPr>
              <a:t>&gt;_SSH</a:t>
            </a:r>
            <a:endParaRPr lang="ko-KR" altLang="en-US" sz="2000" b="1" dirty="0">
              <a:solidFill>
                <a:schemeClr val="tx1"/>
              </a:solidFill>
              <a:latin typeface="Arial Black" panose="020B0A0402010202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FB24A46-6720-4B58-89D2-DABE003C1E55}"/>
              </a:ext>
            </a:extLst>
          </p:cNvPr>
          <p:cNvSpPr/>
          <p:nvPr/>
        </p:nvSpPr>
        <p:spPr>
          <a:xfrm>
            <a:off x="1912495" y="1086845"/>
            <a:ext cx="4918209" cy="547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solidFill>
                  <a:srgbClr val="0066CC"/>
                </a:solidFill>
                <a:latin typeface="Arial Black" panose="020B0A04020102020204" pitchFamily="34" charset="0"/>
                <a:cs typeface="Tahoma" panose="020B0604030504040204" pitchFamily="34" charset="0"/>
              </a:rPr>
              <a:t>(Secure Shell Protocol)</a:t>
            </a:r>
            <a:endParaRPr lang="ko-KR" altLang="en-US" b="1" dirty="0">
              <a:solidFill>
                <a:srgbClr val="0066CC"/>
              </a:solidFill>
              <a:latin typeface="Arial Black" panose="020B0A04020102020204" pitchFamily="34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12360" y="123823"/>
            <a:ext cx="1158340" cy="3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8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19753E-6 L 0.39723 0.0009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61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0155 L 0.18698 0.21729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10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3" grpId="0" animBg="1"/>
      <p:bldP spid="54" grpId="0" animBg="1"/>
      <p:bldP spid="56" grpId="0" animBg="1"/>
      <p:bldP spid="56" grpId="1" animBg="1"/>
      <p:bldP spid="57" grpId="0" animBg="1"/>
      <p:bldP spid="57" grpId="1" animBg="1"/>
      <p:bldP spid="57" grpId="2" animBg="1"/>
      <p:bldP spid="58" grpId="0"/>
      <p:bldP spid="59" grpId="0" animBg="1"/>
      <p:bldP spid="59" grpId="1" animBg="1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A0D6A56-98BB-4F74-AE2F-A86C9B2AA3E9}"/>
              </a:ext>
            </a:extLst>
          </p:cNvPr>
          <p:cNvSpPr/>
          <p:nvPr/>
        </p:nvSpPr>
        <p:spPr>
          <a:xfrm>
            <a:off x="0" y="1453901"/>
            <a:ext cx="9144000" cy="20905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0DA4E1F-399B-4BAB-9FB0-BB31CEE9AEC1}"/>
              </a:ext>
            </a:extLst>
          </p:cNvPr>
          <p:cNvGrpSpPr/>
          <p:nvPr/>
        </p:nvGrpSpPr>
        <p:grpSpPr>
          <a:xfrm>
            <a:off x="845991" y="1119836"/>
            <a:ext cx="7416824" cy="3324122"/>
            <a:chOff x="1835696" y="3867894"/>
            <a:chExt cx="5475107" cy="72008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609B7BC-DFE3-43C5-969E-04A284F9C9C6}"/>
                </a:ext>
              </a:extLst>
            </p:cNvPr>
            <p:cNvSpPr/>
            <p:nvPr/>
          </p:nvSpPr>
          <p:spPr>
            <a:xfrm>
              <a:off x="1835696" y="3867894"/>
              <a:ext cx="5472608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2E71197-CC01-41BC-B014-1DCB9E6C6C88}"/>
                </a:ext>
              </a:extLst>
            </p:cNvPr>
            <p:cNvSpPr/>
            <p:nvPr/>
          </p:nvSpPr>
          <p:spPr>
            <a:xfrm>
              <a:off x="1838195" y="3867894"/>
              <a:ext cx="5472608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72"/>
            <a:ext cx="618528" cy="629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8" y="98745"/>
            <a:ext cx="644548" cy="626937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44318" y="725682"/>
            <a:ext cx="882017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949C055-F1D7-42F7-A82F-F27A76C350BD}"/>
              </a:ext>
            </a:extLst>
          </p:cNvPr>
          <p:cNvSpPr/>
          <p:nvPr/>
        </p:nvSpPr>
        <p:spPr>
          <a:xfrm>
            <a:off x="753589" y="99899"/>
            <a:ext cx="8633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+mn-ea"/>
              </a:rPr>
              <a:t>CHPATER 01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+mn-ea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766788" y="298835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LibSSH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서버란</a:t>
            </a:r>
          </a:p>
        </p:txBody>
      </p:sp>
      <p:pic>
        <p:nvPicPr>
          <p:cNvPr id="17" name="그림 124">
            <a:extLst>
              <a:ext uri="{FF2B5EF4-FFF2-40B4-BE49-F238E27FC236}">
                <a16:creationId xmlns:a16="http://schemas.microsoft.com/office/drawing/2014/main" id="{E2AD4D4B-639F-4CCD-96EC-755BDAD29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2124195"/>
            <a:ext cx="2088233" cy="2074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D0ABA0EC-85D2-4F56-BAD7-0F54152C1D34}"/>
              </a:ext>
            </a:extLst>
          </p:cNvPr>
          <p:cNvSpPr/>
          <p:nvPr/>
        </p:nvSpPr>
        <p:spPr>
          <a:xfrm>
            <a:off x="1471362" y="1454172"/>
            <a:ext cx="2629066" cy="391615"/>
          </a:xfrm>
          <a:prstGeom prst="flowChartProcess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1">
              <a:lnSpc>
                <a:spcPct val="80000"/>
              </a:lnSpc>
              <a:defRPr/>
            </a:pPr>
            <a:r>
              <a:rPr lang="en-US" altLang="ko-KR" sz="1500" b="1" dirty="0">
                <a:solidFill>
                  <a:schemeClr val="tx1"/>
                </a:solidFill>
                <a:latin typeface="Arial Black" panose="020B0A04020102020204" pitchFamily="34" charset="0"/>
                <a:cs typeface="Aldhabi" panose="020B0604020202020204" pitchFamily="2" charset="-78"/>
              </a:rPr>
              <a:t>OpenSSH(BSD License) </a:t>
            </a:r>
          </a:p>
        </p:txBody>
      </p:sp>
      <p:sp>
        <p:nvSpPr>
          <p:cNvPr id="20" name="같음 기호 19">
            <a:extLst>
              <a:ext uri="{FF2B5EF4-FFF2-40B4-BE49-F238E27FC236}">
                <a16:creationId xmlns:a16="http://schemas.microsoft.com/office/drawing/2014/main" id="{9AF57634-EF82-4597-829C-D1EFCAE9F1CE}"/>
              </a:ext>
            </a:extLst>
          </p:cNvPr>
          <p:cNvSpPr/>
          <p:nvPr/>
        </p:nvSpPr>
        <p:spPr>
          <a:xfrm>
            <a:off x="4332544" y="1498758"/>
            <a:ext cx="478912" cy="301039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A67E12CC-A826-4AA0-BC9E-658D916978BE}"/>
              </a:ext>
            </a:extLst>
          </p:cNvPr>
          <p:cNvSpPr txBox="1">
            <a:spLocks/>
          </p:cNvSpPr>
          <p:nvPr/>
        </p:nvSpPr>
        <p:spPr bwMode="auto">
          <a:xfrm>
            <a:off x="1586101" y="1992339"/>
            <a:ext cx="3948802" cy="160043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182563" indent="-1825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latinLnBrk="1">
              <a:defRPr/>
            </a:pP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  <a:p>
            <a:pPr latinLnBrk="1">
              <a:buFontTx/>
              <a:buChar char="•"/>
              <a:defRPr/>
            </a:pPr>
            <a:r>
              <a:rPr lang="en-US" altLang="ko-KR" sz="1400" dirty="0">
                <a:latin typeface="+mn-ea"/>
                <a:ea typeface="+mn-ea"/>
                <a:cs typeface="Arial" panose="020B0604020202020204" pitchFamily="34" charset="0"/>
              </a:rPr>
              <a:t>SSHv2 </a:t>
            </a:r>
            <a:r>
              <a:rPr lang="ko-KR" altLang="en-US" sz="1400" dirty="0">
                <a:latin typeface="+mn-ea"/>
                <a:ea typeface="+mn-ea"/>
                <a:cs typeface="Arial" panose="020B0604020202020204" pitchFamily="34" charset="0"/>
              </a:rPr>
              <a:t>프로토콜을 구현하는 다중 플랫폼 </a:t>
            </a:r>
            <a:br>
              <a:rPr lang="en-US" altLang="ko-KR" sz="1400" dirty="0">
                <a:latin typeface="+mn-ea"/>
                <a:ea typeface="+mn-ea"/>
                <a:cs typeface="Arial" panose="020B0604020202020204" pitchFamily="34" charset="0"/>
              </a:rPr>
            </a:br>
            <a:r>
              <a:rPr lang="en-US" altLang="ko-KR" sz="1400" dirty="0">
                <a:latin typeface="+mn-ea"/>
                <a:ea typeface="+mn-ea"/>
                <a:cs typeface="Arial" panose="020B0604020202020204" pitchFamily="34" charset="0"/>
              </a:rPr>
              <a:t>C library</a:t>
            </a:r>
          </a:p>
          <a:p>
            <a:pPr marL="0" indent="0" latinLnBrk="1">
              <a:defRPr/>
            </a:pP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  <a:p>
            <a:pPr latinLnBrk="1">
              <a:buFontTx/>
              <a:buChar char="•"/>
              <a:defRPr/>
            </a:pPr>
            <a:r>
              <a:rPr lang="ko-KR" altLang="en-US" sz="1400" dirty="0">
                <a:latin typeface="+mn-ea"/>
                <a:ea typeface="+mn-ea"/>
                <a:cs typeface="Arial" panose="020B0604020202020204" pitchFamily="34" charset="0"/>
              </a:rPr>
              <a:t>프로그램을 실행</a:t>
            </a:r>
            <a:r>
              <a:rPr lang="en-US" altLang="ko-KR" sz="1400" dirty="0"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+mn-ea"/>
                <a:ea typeface="+mn-ea"/>
                <a:cs typeface="Arial" panose="020B0604020202020204" pitchFamily="34" charset="0"/>
              </a:rPr>
              <a:t>파일전송</a:t>
            </a:r>
            <a:r>
              <a:rPr lang="en-US" altLang="ko-KR" sz="1400" dirty="0"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+mn-ea"/>
                <a:ea typeface="+mn-ea"/>
                <a:cs typeface="Arial" panose="020B0604020202020204" pitchFamily="34" charset="0"/>
              </a:rPr>
              <a:t>터널을 통해</a:t>
            </a:r>
            <a:br>
              <a:rPr lang="en-US" altLang="ko-KR" sz="1400" dirty="0">
                <a:latin typeface="+mn-ea"/>
                <a:ea typeface="+mn-ea"/>
                <a:cs typeface="Arial" panose="020B0604020202020204" pitchFamily="34" charset="0"/>
              </a:rPr>
            </a:br>
            <a:r>
              <a:rPr lang="ko-KR" altLang="en-US" sz="1400" dirty="0">
                <a:latin typeface="+mn-ea"/>
                <a:ea typeface="+mn-ea"/>
                <a:cs typeface="Arial" panose="020B0604020202020204" pitchFamily="34" charset="0"/>
              </a:rPr>
              <a:t>공개 키를 관리</a:t>
            </a: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  <a:p>
            <a:pPr latinLnBrk="1">
              <a:buFontTx/>
              <a:buChar char="•"/>
              <a:defRPr/>
            </a:pPr>
            <a:endParaRPr lang="en-US" altLang="ko-KR" sz="14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BFB7F3-B5F5-4DA4-95A6-DA7C4AA6089A}"/>
              </a:ext>
            </a:extLst>
          </p:cNvPr>
          <p:cNvSpPr/>
          <p:nvPr/>
        </p:nvSpPr>
        <p:spPr>
          <a:xfrm>
            <a:off x="1535850" y="83391"/>
            <a:ext cx="9396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</a:rPr>
              <a:t>취약점 개요</a:t>
            </a:r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54240564-AE1C-46CC-8CC5-E52506282F79}"/>
              </a:ext>
            </a:extLst>
          </p:cNvPr>
          <p:cNvSpPr/>
          <p:nvPr/>
        </p:nvSpPr>
        <p:spPr>
          <a:xfrm>
            <a:off x="5043574" y="1494666"/>
            <a:ext cx="2562775" cy="384210"/>
          </a:xfrm>
          <a:prstGeom prst="flowChartProcess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1">
              <a:lnSpc>
                <a:spcPct val="80000"/>
              </a:lnSpc>
              <a:defRPr/>
            </a:pPr>
            <a:r>
              <a:rPr lang="en-US" altLang="ko-KR" sz="1500" b="1" dirty="0" err="1">
                <a:solidFill>
                  <a:schemeClr val="tx1"/>
                </a:solidFill>
                <a:latin typeface="Arial Black" panose="020B0A04020102020204" pitchFamily="34" charset="0"/>
                <a:cs typeface="Aldhabi" panose="020B0604020202020204" pitchFamily="2" charset="-78"/>
              </a:rPr>
              <a:t>LibSSH</a:t>
            </a:r>
            <a:r>
              <a:rPr lang="en-US" altLang="ko-KR" sz="1500" b="1" dirty="0">
                <a:solidFill>
                  <a:schemeClr val="tx1"/>
                </a:solidFill>
                <a:latin typeface="Arial Black" panose="020B0A04020102020204" pitchFamily="34" charset="0"/>
                <a:cs typeface="Aldhabi" panose="020B0604020202020204" pitchFamily="2" charset="-78"/>
              </a:rPr>
              <a:t> (GNU License) 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360" y="123823"/>
            <a:ext cx="1158340" cy="3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82716E-6 L 0.18212 -0.002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A0D6A56-98BB-4F74-AE2F-A86C9B2AA3E9}"/>
              </a:ext>
            </a:extLst>
          </p:cNvPr>
          <p:cNvSpPr/>
          <p:nvPr/>
        </p:nvSpPr>
        <p:spPr>
          <a:xfrm>
            <a:off x="0" y="1453901"/>
            <a:ext cx="9144000" cy="20905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A99C767-8A1A-47DF-AA9E-550DE7E6A928}"/>
              </a:ext>
            </a:extLst>
          </p:cNvPr>
          <p:cNvGrpSpPr/>
          <p:nvPr/>
        </p:nvGrpSpPr>
        <p:grpSpPr>
          <a:xfrm>
            <a:off x="845991" y="1119836"/>
            <a:ext cx="7416824" cy="3324122"/>
            <a:chOff x="1835696" y="3867894"/>
            <a:chExt cx="5475107" cy="72008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020F7B4-4EB6-48FF-8A10-4017F58A7B12}"/>
                </a:ext>
              </a:extLst>
            </p:cNvPr>
            <p:cNvSpPr/>
            <p:nvPr/>
          </p:nvSpPr>
          <p:spPr>
            <a:xfrm>
              <a:off x="1835696" y="3867894"/>
              <a:ext cx="5472608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B211275-1ECB-44DA-8DA4-AD6B1D6076FC}"/>
                </a:ext>
              </a:extLst>
            </p:cNvPr>
            <p:cNvSpPr/>
            <p:nvPr/>
          </p:nvSpPr>
          <p:spPr>
            <a:xfrm>
              <a:off x="1838195" y="3867894"/>
              <a:ext cx="5472608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72"/>
            <a:ext cx="618528" cy="629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8" y="98745"/>
            <a:ext cx="644548" cy="626937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44318" y="725682"/>
            <a:ext cx="882017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949C055-F1D7-42F7-A82F-F27A76C350BD}"/>
              </a:ext>
            </a:extLst>
          </p:cNvPr>
          <p:cNvSpPr/>
          <p:nvPr/>
        </p:nvSpPr>
        <p:spPr>
          <a:xfrm>
            <a:off x="753589" y="99899"/>
            <a:ext cx="8633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000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+mn-ea"/>
              </a:rPr>
              <a:t>CHPATER 01 </a:t>
            </a:r>
            <a:endParaRPr lang="ko-KR" altLang="en-US" sz="1000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+mn-ea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766788" y="298835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CVE 2018-10933 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화살표: 오른쪽 17">
            <a:extLst>
              <a:ext uri="{FF2B5EF4-FFF2-40B4-BE49-F238E27FC236}">
                <a16:creationId xmlns:a16="http://schemas.microsoft.com/office/drawing/2014/main" id="{1CA66FC8-D4CE-43C7-AACF-246F8C23125F}"/>
              </a:ext>
            </a:extLst>
          </p:cNvPr>
          <p:cNvSpPr/>
          <p:nvPr/>
        </p:nvSpPr>
        <p:spPr>
          <a:xfrm>
            <a:off x="2664576" y="2016999"/>
            <a:ext cx="1121328" cy="77142"/>
          </a:xfrm>
          <a:prstGeom prst="rightArrow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7" name="화살표: 오른쪽 18">
            <a:extLst>
              <a:ext uri="{FF2B5EF4-FFF2-40B4-BE49-F238E27FC236}">
                <a16:creationId xmlns:a16="http://schemas.microsoft.com/office/drawing/2014/main" id="{08FD91F6-0A4E-4DF1-93F8-AA7557F0E766}"/>
              </a:ext>
            </a:extLst>
          </p:cNvPr>
          <p:cNvSpPr/>
          <p:nvPr/>
        </p:nvSpPr>
        <p:spPr>
          <a:xfrm>
            <a:off x="5140810" y="2008833"/>
            <a:ext cx="1121328" cy="77142"/>
          </a:xfrm>
          <a:prstGeom prst="rightArrow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A262A74-6FE3-46A0-AAB7-4903BF278949}"/>
              </a:ext>
            </a:extLst>
          </p:cNvPr>
          <p:cNvGrpSpPr/>
          <p:nvPr/>
        </p:nvGrpSpPr>
        <p:grpSpPr>
          <a:xfrm>
            <a:off x="1474737" y="1936188"/>
            <a:ext cx="2945947" cy="1671970"/>
            <a:chOff x="10177492" y="402717"/>
            <a:chExt cx="3598664" cy="1565596"/>
          </a:xfrm>
        </p:grpSpPr>
        <p:sp>
          <p:nvSpPr>
            <p:cNvPr id="46" name="Rounded Rectangle 2">
              <a:extLst>
                <a:ext uri="{FF2B5EF4-FFF2-40B4-BE49-F238E27FC236}">
                  <a16:creationId xmlns:a16="http://schemas.microsoft.com/office/drawing/2014/main" id="{6F3D3125-E6EE-4393-97B0-DEB7279750CF}"/>
                </a:ext>
              </a:extLst>
            </p:cNvPr>
            <p:cNvSpPr/>
            <p:nvPr/>
          </p:nvSpPr>
          <p:spPr>
            <a:xfrm>
              <a:off x="10177492" y="564313"/>
              <a:ext cx="3598664" cy="14040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rgbClr val="0066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47" name="Oval 8">
              <a:extLst>
                <a:ext uri="{FF2B5EF4-FFF2-40B4-BE49-F238E27FC236}">
                  <a16:creationId xmlns:a16="http://schemas.microsoft.com/office/drawing/2014/main" id="{12CE6458-0149-4090-8A5B-3DC461C4EAC4}"/>
                </a:ext>
              </a:extLst>
            </p:cNvPr>
            <p:cNvSpPr/>
            <p:nvPr/>
          </p:nvSpPr>
          <p:spPr>
            <a:xfrm>
              <a:off x="10179106" y="402717"/>
              <a:ext cx="2435619" cy="329126"/>
            </a:xfrm>
            <a:prstGeom prst="rect">
              <a:avLst/>
            </a:prstGeom>
            <a:solidFill>
              <a:srgbClr val="0066CC"/>
            </a:solidFill>
            <a:ln w="28575" cap="flat" cmpd="sng" algn="ctr">
              <a:solidFill>
                <a:srgbClr val="0066C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 defTabSz="914400">
                <a:defRPr/>
              </a:pPr>
              <a:r>
                <a:rPr lang="en-US" altLang="ko-KR" sz="1400" b="1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76200" dir="2700000" algn="tl" rotWithShape="0">
                      <a:prstClr val="black">
                        <a:alpha val="66000"/>
                      </a:prstClr>
                    </a:outerShdw>
                  </a:effectLst>
                  <a:latin typeface="+mn-ea"/>
                </a:rPr>
                <a:t>CVE </a:t>
              </a:r>
              <a:r>
                <a:rPr lang="en-US" altLang="ko-KR" sz="1400" b="1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76200" dir="2700000" algn="tl" rotWithShape="0">
                      <a:prstClr val="black">
                        <a:alpha val="66000"/>
                      </a:prstClr>
                    </a:outerShdw>
                  </a:effectLst>
                  <a:latin typeface="+mn-ea"/>
                </a:rPr>
                <a:t>2018-10933</a:t>
              </a:r>
              <a:r>
                <a:rPr lang="en-US" altLang="ko-KR" sz="1400" b="1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76200" dir="2700000" algn="tl" rotWithShape="0">
                      <a:prstClr val="black">
                        <a:alpha val="66000"/>
                      </a:prstClr>
                    </a:outerShdw>
                  </a:effectLst>
                  <a:latin typeface="+mn-ea"/>
                </a:rPr>
                <a:t> ? </a:t>
              </a:r>
              <a:endParaRPr lang="id-ID" altLang="ko-KR" sz="14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+mn-ea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E077E2-A4CD-45F5-89AB-A23E4F00F497}"/>
              </a:ext>
            </a:extLst>
          </p:cNvPr>
          <p:cNvSpPr/>
          <p:nvPr/>
        </p:nvSpPr>
        <p:spPr>
          <a:xfrm>
            <a:off x="1626877" y="2349050"/>
            <a:ext cx="272909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Arial" panose="020B0604020202020204" pitchFamily="34" charset="0"/>
              </a:rPr>
              <a:t>2018</a:t>
            </a:r>
            <a:r>
              <a:rPr lang="ko-KR" altLang="en-US" sz="1400" dirty="0">
                <a:latin typeface="+mn-ea"/>
                <a:cs typeface="Arial" panose="020B0604020202020204" pitchFamily="34" charset="0"/>
              </a:rPr>
              <a:t>년 </a:t>
            </a:r>
            <a:r>
              <a:rPr lang="en-US" altLang="ko-KR" sz="1400" dirty="0">
                <a:latin typeface="+mn-ea"/>
                <a:cs typeface="Arial" panose="020B0604020202020204" pitchFamily="34" charset="0"/>
              </a:rPr>
              <a:t>6</a:t>
            </a:r>
            <a:r>
              <a:rPr lang="ko-KR" altLang="en-US" sz="1400" dirty="0">
                <a:latin typeface="+mn-ea"/>
                <a:cs typeface="Arial" panose="020B0604020202020204" pitchFamily="34" charset="0"/>
              </a:rPr>
              <a:t>월 </a:t>
            </a:r>
            <a:r>
              <a:rPr lang="en-US" altLang="ko-KR" sz="1400" dirty="0">
                <a:latin typeface="+mn-ea"/>
                <a:cs typeface="Arial" panose="020B0604020202020204" pitchFamily="34" charset="0"/>
              </a:rPr>
              <a:t>25</a:t>
            </a:r>
            <a:r>
              <a:rPr lang="ko-KR" altLang="en-US" sz="1400" dirty="0">
                <a:latin typeface="+mn-ea"/>
                <a:cs typeface="Arial" panose="020B0604020202020204" pitchFamily="34" charset="0"/>
              </a:rPr>
              <a:t>일  발견 된</a:t>
            </a:r>
            <a:br>
              <a:rPr lang="en-US" altLang="ko-KR" sz="1400" dirty="0">
                <a:latin typeface="+mn-ea"/>
                <a:cs typeface="Arial" panose="020B0604020202020204" pitchFamily="34" charset="0"/>
              </a:rPr>
            </a:br>
            <a:r>
              <a:rPr lang="en-US" altLang="ko-KR" sz="1400" dirty="0" err="1">
                <a:latin typeface="+mn-ea"/>
                <a:cs typeface="Arial" panose="020B0604020202020204" pitchFamily="34" charset="0"/>
              </a:rPr>
              <a:t>LibSSH</a:t>
            </a:r>
            <a:r>
              <a:rPr lang="ko-KR" altLang="en-US" sz="1400" dirty="0">
                <a:latin typeface="+mn-ea"/>
                <a:cs typeface="Arial" panose="020B0604020202020204" pitchFamily="34" charset="0"/>
              </a:rPr>
              <a:t>를 사용하는 서버의 </a:t>
            </a:r>
            <a:br>
              <a:rPr lang="en-US" altLang="ko-KR" sz="1400" dirty="0">
                <a:latin typeface="+mn-ea"/>
                <a:cs typeface="Arial" panose="020B0604020202020204" pitchFamily="34" charset="0"/>
              </a:rPr>
            </a:br>
            <a:r>
              <a:rPr lang="ko-KR" altLang="en-US" sz="1400" dirty="0">
                <a:latin typeface="+mn-ea"/>
                <a:cs typeface="Arial" panose="020B0604020202020204" pitchFamily="34" charset="0"/>
              </a:rPr>
              <a:t>권한이 노출되는 심각한 취약점</a:t>
            </a:r>
            <a:endParaRPr lang="en-US" altLang="ko-KR" sz="140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52" name="Rounded Rectangle 6">
            <a:extLst>
              <a:ext uri="{FF2B5EF4-FFF2-40B4-BE49-F238E27FC236}">
                <a16:creationId xmlns:a16="http://schemas.microsoft.com/office/drawing/2014/main" id="{ABAA3B2C-7A22-4659-8A31-664E38BD092C}"/>
              </a:ext>
            </a:extLst>
          </p:cNvPr>
          <p:cNvSpPr/>
          <p:nvPr/>
        </p:nvSpPr>
        <p:spPr>
          <a:xfrm>
            <a:off x="4723318" y="2108764"/>
            <a:ext cx="2919377" cy="1500506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4A99B8-31C6-4E56-80A5-16D79EDFC935}"/>
              </a:ext>
            </a:extLst>
          </p:cNvPr>
          <p:cNvSpPr/>
          <p:nvPr/>
        </p:nvSpPr>
        <p:spPr>
          <a:xfrm>
            <a:off x="4899383" y="2348377"/>
            <a:ext cx="2533760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+mn-ea"/>
                <a:cs typeface="Arial" panose="020B0604020202020204" pitchFamily="34" charset="0"/>
              </a:rPr>
              <a:t>Libssh</a:t>
            </a:r>
            <a:r>
              <a:rPr lang="ko-KR" altLang="en-US" sz="1400" dirty="0"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+mn-ea"/>
                <a:cs typeface="Arial" panose="020B0604020202020204" pitchFamily="34" charset="0"/>
              </a:rPr>
              <a:t>version &gt;= 0.6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+mn-ea"/>
                <a:cs typeface="Arial" panose="020B0604020202020204" pitchFamily="34" charset="0"/>
              </a:rPr>
              <a:t>Libssh</a:t>
            </a:r>
            <a:r>
              <a:rPr lang="ko-KR" altLang="en-US" sz="1400" dirty="0"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+mn-ea"/>
                <a:cs typeface="Arial" panose="020B0604020202020204" pitchFamily="34" charset="0"/>
              </a:rPr>
              <a:t>version &lt; 0.7.6	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+mn-ea"/>
                <a:cs typeface="Arial" panose="020B0604020202020204" pitchFamily="34" charset="0"/>
              </a:rPr>
              <a:t>Libssh</a:t>
            </a:r>
            <a:r>
              <a:rPr lang="ko-KR" altLang="en-US" sz="1400" dirty="0"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latin typeface="+mn-ea"/>
                <a:cs typeface="Arial" panose="020B0604020202020204" pitchFamily="34" charset="0"/>
              </a:rPr>
              <a:t>version &lt; 0.8.4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46D27E-A2EF-4DEA-8DF4-84EB35F26FAE}"/>
              </a:ext>
            </a:extLst>
          </p:cNvPr>
          <p:cNvSpPr/>
          <p:nvPr/>
        </p:nvSpPr>
        <p:spPr>
          <a:xfrm>
            <a:off x="1535850" y="83391"/>
            <a:ext cx="9396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</a:rPr>
              <a:t>취약점 개요</a:t>
            </a:r>
          </a:p>
        </p:txBody>
      </p:sp>
      <p:sp>
        <p:nvSpPr>
          <p:cNvPr id="28" name="Oval 8">
            <a:extLst>
              <a:ext uri="{FF2B5EF4-FFF2-40B4-BE49-F238E27FC236}">
                <a16:creationId xmlns:a16="http://schemas.microsoft.com/office/drawing/2014/main" id="{5CC90CAD-D8CE-4CAC-A6BE-FB1CF4AF05E5}"/>
              </a:ext>
            </a:extLst>
          </p:cNvPr>
          <p:cNvSpPr/>
          <p:nvPr/>
        </p:nvSpPr>
        <p:spPr>
          <a:xfrm>
            <a:off x="4719933" y="1965736"/>
            <a:ext cx="1993852" cy="351488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r>
              <a:rPr lang="ko-KR" altLang="en-US" sz="140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+mn-ea"/>
              </a:rPr>
              <a:t>취약한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+mn-ea"/>
              </a:rPr>
              <a:t> 버전</a:t>
            </a:r>
            <a:endParaRPr lang="id-ID" altLang="ko-KR" sz="14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76200" dir="2700000" algn="tl" rotWithShape="0">
                  <a:prstClr val="black">
                    <a:alpha val="66000"/>
                  </a:prstClr>
                </a:outerShdw>
              </a:effectLst>
              <a:latin typeface="+mn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360" y="123823"/>
            <a:ext cx="1158340" cy="3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89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E79D7D1-264C-4B67-9838-FEAA45C1C0E9}"/>
              </a:ext>
            </a:extLst>
          </p:cNvPr>
          <p:cNvSpPr/>
          <p:nvPr/>
        </p:nvSpPr>
        <p:spPr>
          <a:xfrm>
            <a:off x="0" y="1453901"/>
            <a:ext cx="9144000" cy="20905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26" name="Picture 2" descr="C:\Users\A3-SDT\Desktop\그림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5" r="-80" b="15074"/>
          <a:stretch/>
        </p:blipFill>
        <p:spPr bwMode="auto">
          <a:xfrm>
            <a:off x="0" y="1338863"/>
            <a:ext cx="3374146" cy="380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2" y="2961180"/>
            <a:ext cx="2243621" cy="21823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368" y="0"/>
            <a:ext cx="1259632" cy="12357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1319" y="123478"/>
            <a:ext cx="1160530" cy="3600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49C055-F1D7-42F7-A82F-F27A76C350BD}"/>
              </a:ext>
            </a:extLst>
          </p:cNvPr>
          <p:cNvSpPr/>
          <p:nvPr/>
        </p:nvSpPr>
        <p:spPr>
          <a:xfrm>
            <a:off x="3743300" y="1882446"/>
            <a:ext cx="1657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2000" b="1" spc="-7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gradFill flip="none" rotWithShape="1">
                  <a:gsLst>
                    <a:gs pos="16000">
                      <a:srgbClr val="487AD5"/>
                    </a:gs>
                    <a:gs pos="100000">
                      <a:srgbClr val="4835CB"/>
                    </a:gs>
                  </a:gsLst>
                  <a:lin ang="10800000" scaled="1"/>
                  <a:tileRect/>
                </a:gradFill>
                <a:latin typeface="+mj-ea"/>
                <a:ea typeface="+mj-ea"/>
              </a:rPr>
              <a:t>CHPATER 02 </a:t>
            </a:r>
            <a:endParaRPr lang="ko-KR" altLang="en-US" sz="2000" b="1" spc="-7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gradFill flip="none" rotWithShape="1">
                <a:gsLst>
                  <a:gs pos="16000">
                    <a:srgbClr val="487AD5"/>
                  </a:gs>
                  <a:gs pos="100000">
                    <a:srgbClr val="4835CB"/>
                  </a:gs>
                </a:gsLst>
                <a:lin ang="1080000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06936" y="2603992"/>
            <a:ext cx="1930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취약점 원리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83E864F-1ACA-4B80-9DDF-0E1178F79EE9}"/>
              </a:ext>
            </a:extLst>
          </p:cNvPr>
          <p:cNvCxnSpPr/>
          <p:nvPr/>
        </p:nvCxnSpPr>
        <p:spPr>
          <a:xfrm>
            <a:off x="3491880" y="2385844"/>
            <a:ext cx="2160240" cy="1"/>
          </a:xfrm>
          <a:prstGeom prst="line">
            <a:avLst/>
          </a:prstGeom>
          <a:ln w="22225" cap="rnd">
            <a:gradFill>
              <a:gsLst>
                <a:gs pos="45000">
                  <a:srgbClr val="4339CA"/>
                </a:gs>
                <a:gs pos="48000">
                  <a:srgbClr val="056CC1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744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677</Words>
  <Application>Microsoft Office PowerPoint</Application>
  <PresentationFormat>화면 슬라이드 쇼(16:9)</PresentationFormat>
  <Paragraphs>183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굴림</vt:lpstr>
      <vt:lpstr>Arial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A3-SDT</dc:creator>
  <cp:lastModifiedBy>김 드림</cp:lastModifiedBy>
  <cp:revision>254</cp:revision>
  <dcterms:created xsi:type="dcterms:W3CDTF">2018-08-21T02:26:44Z</dcterms:created>
  <dcterms:modified xsi:type="dcterms:W3CDTF">2019-02-27T00:09:04Z</dcterms:modified>
</cp:coreProperties>
</file>